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Oswald Bold" charset="1" panose="00000800000000000000"/>
      <p:regular r:id="rId23"/>
    </p:embeddedFont>
    <p:embeddedFont>
      <p:font typeface="Oswald" charset="1" panose="00000500000000000000"/>
      <p:regular r:id="rId24"/>
    </p:embeddedFont>
    <p:embeddedFont>
      <p:font typeface="DM Sans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429519" y="5732882"/>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2595" y="-562989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6647" y="2490241"/>
            <a:ext cx="14134706" cy="4208864"/>
            <a:chOff x="0" y="0"/>
            <a:chExt cx="2729642" cy="812800"/>
          </a:xfrm>
        </p:grpSpPr>
        <p:sp>
          <p:nvSpPr>
            <p:cNvPr name="Freeform 5" id="5"/>
            <p:cNvSpPr/>
            <p:nvPr/>
          </p:nvSpPr>
          <p:spPr>
            <a:xfrm flipH="false" flipV="false" rot="0">
              <a:off x="0" y="0"/>
              <a:ext cx="2729642" cy="812800"/>
            </a:xfrm>
            <a:custGeom>
              <a:avLst/>
              <a:gdLst/>
              <a:ahLst/>
              <a:cxnLst/>
              <a:rect r="r" b="b" t="t" l="l"/>
              <a:pathLst>
                <a:path h="812800" w="2729642">
                  <a:moveTo>
                    <a:pt x="0" y="0"/>
                  </a:moveTo>
                  <a:lnTo>
                    <a:pt x="2729642" y="0"/>
                  </a:lnTo>
                  <a:lnTo>
                    <a:pt x="2729642" y="812800"/>
                  </a:lnTo>
                  <a:lnTo>
                    <a:pt x="0" y="812800"/>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2729642"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028700" y="3161697"/>
            <a:ext cx="16230600" cy="2732601"/>
          </a:xfrm>
          <a:prstGeom prst="rect">
            <a:avLst/>
          </a:prstGeom>
        </p:spPr>
        <p:txBody>
          <a:bodyPr anchor="t" rtlCol="false" tIns="0" lIns="0" bIns="0" rIns="0">
            <a:spAutoFit/>
          </a:bodyPr>
          <a:lstStyle/>
          <a:p>
            <a:pPr algn="ctr">
              <a:lnSpc>
                <a:spcPts val="10989"/>
              </a:lnSpc>
            </a:pPr>
            <a:r>
              <a:rPr lang="en-US" b="true" sz="7963" spc="780">
                <a:solidFill>
                  <a:srgbClr val="231F20"/>
                </a:solidFill>
                <a:latin typeface="Oswald Bold"/>
                <a:ea typeface="Oswald Bold"/>
                <a:cs typeface="Oswald Bold"/>
                <a:sym typeface="Oswald Bold"/>
              </a:rPr>
              <a:t>ZOMATO </a:t>
            </a:r>
          </a:p>
          <a:p>
            <a:pPr algn="ctr">
              <a:lnSpc>
                <a:spcPts val="10989"/>
              </a:lnSpc>
            </a:pPr>
            <a:r>
              <a:rPr lang="en-US" b="true" sz="7963" spc="780">
                <a:solidFill>
                  <a:srgbClr val="231F20"/>
                </a:solidFill>
                <a:latin typeface="Oswald Bold"/>
                <a:ea typeface="Oswald Bold"/>
                <a:cs typeface="Oswald Bold"/>
                <a:sym typeface="Oswald Bold"/>
              </a:rPr>
              <a:t>RESTAURANTS ANALYSIS</a:t>
            </a:r>
          </a:p>
        </p:txBody>
      </p:sp>
      <p:sp>
        <p:nvSpPr>
          <p:cNvPr name="TextBox 8" id="8"/>
          <p:cNvSpPr txBox="true"/>
          <p:nvPr/>
        </p:nvSpPr>
        <p:spPr>
          <a:xfrm rot="0">
            <a:off x="1984667" y="7192575"/>
            <a:ext cx="14318666" cy="880111"/>
          </a:xfrm>
          <a:prstGeom prst="rect">
            <a:avLst/>
          </a:prstGeom>
        </p:spPr>
        <p:txBody>
          <a:bodyPr anchor="t" rtlCol="false" tIns="0" lIns="0" bIns="0" rIns="0">
            <a:spAutoFit/>
          </a:bodyPr>
          <a:lstStyle/>
          <a:p>
            <a:pPr algn="ctr">
              <a:lnSpc>
                <a:spcPts val="7139"/>
              </a:lnSpc>
            </a:pPr>
            <a:r>
              <a:rPr lang="en-US" sz="5099">
                <a:solidFill>
                  <a:srgbClr val="000000"/>
                </a:solidFill>
                <a:latin typeface="Oswald"/>
                <a:ea typeface="Oswald"/>
                <a:cs typeface="Oswald"/>
                <a:sym typeface="Oswald"/>
              </a:rPr>
              <a:t>Lukose Jacob</a:t>
            </a:r>
          </a:p>
        </p:txBody>
      </p:sp>
      <p:sp>
        <p:nvSpPr>
          <p:cNvPr name="TextBox 9" id="9"/>
          <p:cNvSpPr txBox="true"/>
          <p:nvPr/>
        </p:nvSpPr>
        <p:spPr>
          <a:xfrm rot="0">
            <a:off x="7857525" y="8144077"/>
            <a:ext cx="238898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swald"/>
                <a:ea typeface="Oswald"/>
                <a:cs typeface="Oswald"/>
                <a:sym typeface="Oswald"/>
              </a:rPr>
              <a:t>18th May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77038"/>
            <a:ext cx="7858337" cy="1635169"/>
          </a:xfrm>
          <a:custGeom>
            <a:avLst/>
            <a:gdLst/>
            <a:ahLst/>
            <a:cxnLst/>
            <a:rect r="r" b="b" t="t" l="l"/>
            <a:pathLst>
              <a:path h="1635169" w="7858337">
                <a:moveTo>
                  <a:pt x="0" y="0"/>
                </a:moveTo>
                <a:lnTo>
                  <a:pt x="7858337" y="0"/>
                </a:lnTo>
                <a:lnTo>
                  <a:pt x="7858337" y="1635169"/>
                </a:lnTo>
                <a:lnTo>
                  <a:pt x="0" y="1635169"/>
                </a:lnTo>
                <a:lnTo>
                  <a:pt x="0" y="0"/>
                </a:lnTo>
                <a:close/>
              </a:path>
            </a:pathLst>
          </a:custGeom>
          <a:blipFill>
            <a:blip r:embed="rId5"/>
            <a:stretch>
              <a:fillRect l="0" t="0" r="0" b="0"/>
            </a:stretch>
          </a:blipFill>
          <a:ln w="9525" cap="sq">
            <a:solidFill>
              <a:srgbClr val="000000"/>
            </a:solidFill>
            <a:prstDash val="solid"/>
            <a:miter/>
          </a:ln>
        </p:spPr>
      </p:sp>
      <p:sp>
        <p:nvSpPr>
          <p:cNvPr name="Freeform 5" id="5"/>
          <p:cNvSpPr/>
          <p:nvPr/>
        </p:nvSpPr>
        <p:spPr>
          <a:xfrm flipH="false" flipV="false" rot="0">
            <a:off x="10855667" y="2833778"/>
            <a:ext cx="4939790" cy="3438268"/>
          </a:xfrm>
          <a:custGeom>
            <a:avLst/>
            <a:gdLst/>
            <a:ahLst/>
            <a:cxnLst/>
            <a:rect r="r" b="b" t="t" l="l"/>
            <a:pathLst>
              <a:path h="3438268" w="4939790">
                <a:moveTo>
                  <a:pt x="0" y="0"/>
                </a:moveTo>
                <a:lnTo>
                  <a:pt x="4939790" y="0"/>
                </a:lnTo>
                <a:lnTo>
                  <a:pt x="4939790" y="3438268"/>
                </a:lnTo>
                <a:lnTo>
                  <a:pt x="0" y="3438268"/>
                </a:lnTo>
                <a:lnTo>
                  <a:pt x="0" y="0"/>
                </a:lnTo>
                <a:close/>
              </a:path>
            </a:pathLst>
          </a:custGeom>
          <a:blipFill>
            <a:blip r:embed="rId6"/>
            <a:stretch>
              <a:fillRect l="0" t="0" r="0" b="0"/>
            </a:stretch>
          </a:blipFill>
          <a:ln w="9525" cap="sq">
            <a:solidFill>
              <a:srgbClr val="000000"/>
            </a:solidFill>
            <a:prstDash val="solid"/>
            <a:miter/>
          </a:ln>
        </p:spPr>
      </p:sp>
      <p:sp>
        <p:nvSpPr>
          <p:cNvPr name="TextBox 6" id="6"/>
          <p:cNvSpPr txBox="true"/>
          <p:nvPr/>
        </p:nvSpPr>
        <p:spPr>
          <a:xfrm rot="0">
            <a:off x="1028700" y="895350"/>
            <a:ext cx="7871848" cy="1349947"/>
          </a:xfrm>
          <a:prstGeom prst="rect">
            <a:avLst/>
          </a:prstGeom>
        </p:spPr>
        <p:txBody>
          <a:bodyPr anchor="t" rtlCol="false" tIns="0" lIns="0" bIns="0" rIns="0">
            <a:spAutoFit/>
          </a:bodyPr>
          <a:lstStyle/>
          <a:p>
            <a:pPr algn="l">
              <a:lnSpc>
                <a:spcPts val="11082"/>
              </a:lnSpc>
            </a:pPr>
            <a:r>
              <a:rPr lang="en-US" sz="8030" spc="-128">
                <a:solidFill>
                  <a:srgbClr val="000000"/>
                </a:solidFill>
                <a:latin typeface="Oswald"/>
                <a:ea typeface="Oswald"/>
                <a:cs typeface="Oswald"/>
                <a:sym typeface="Oswald"/>
              </a:rPr>
              <a:t>PRICING</a:t>
            </a:r>
          </a:p>
        </p:txBody>
      </p:sp>
      <p:sp>
        <p:nvSpPr>
          <p:cNvPr name="TextBox 7" id="7"/>
          <p:cNvSpPr txBox="true"/>
          <p:nvPr/>
        </p:nvSpPr>
        <p:spPr>
          <a:xfrm rot="0">
            <a:off x="1033071" y="2100988"/>
            <a:ext cx="16226229" cy="732790"/>
          </a:xfrm>
          <a:prstGeom prst="rect">
            <a:avLst/>
          </a:prstGeom>
        </p:spPr>
        <p:txBody>
          <a:bodyPr anchor="t" rtlCol="false" tIns="0" lIns="0" bIns="0" rIns="0">
            <a:spAutoFit/>
          </a:bodyPr>
          <a:lstStyle/>
          <a:p>
            <a:pPr algn="l">
              <a:lnSpc>
                <a:spcPts val="2990"/>
              </a:lnSpc>
            </a:pPr>
            <a:r>
              <a:rPr lang="en-US" sz="2300">
                <a:solidFill>
                  <a:srgbClr val="000000"/>
                </a:solidFill>
                <a:latin typeface="Oswald"/>
                <a:ea typeface="Oswald"/>
                <a:cs typeface="Oswald"/>
                <a:sym typeface="Oswald"/>
              </a:rPr>
              <a:t>Pricing</a:t>
            </a:r>
            <a:r>
              <a:rPr lang="en-US" sz="2300">
                <a:solidFill>
                  <a:srgbClr val="000000"/>
                </a:solidFill>
                <a:latin typeface="Oswald"/>
                <a:ea typeface="Oswald"/>
                <a:cs typeface="Oswald"/>
                <a:sym typeface="Oswald"/>
              </a:rPr>
              <a:t> isn't just about affordability it's about perception. The data shows that when customers pay more, they expect more and they reward quality with better ratings. So</a:t>
            </a:r>
            <a:r>
              <a:rPr lang="en-US" sz="2300">
                <a:solidFill>
                  <a:srgbClr val="000000"/>
                </a:solidFill>
                <a:latin typeface="Oswald"/>
                <a:ea typeface="Oswald"/>
                <a:cs typeface="Oswald"/>
                <a:sym typeface="Oswald"/>
              </a:rPr>
              <a:t> the key question isn't “how cheap?” but “how valuable does it feel?”</a:t>
            </a:r>
          </a:p>
        </p:txBody>
      </p:sp>
      <p:sp>
        <p:nvSpPr>
          <p:cNvPr name="TextBox 8" id="8"/>
          <p:cNvSpPr txBox="true"/>
          <p:nvPr/>
        </p:nvSpPr>
        <p:spPr>
          <a:xfrm rot="0">
            <a:off x="1033071" y="4810760"/>
            <a:ext cx="7867476" cy="4447540"/>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A moderate positive correlation of 0.40 was found between Price Range and Rating, indicating that restaurants in higher pricing tiers tend to receive better customer ratings.</a:t>
            </a:r>
          </a:p>
          <a:p>
            <a:pPr algn="l" marL="496571" indent="-248285" lvl="1">
              <a:lnSpc>
                <a:spcPts val="2990"/>
              </a:lnSpc>
              <a:buFont typeface="Arial"/>
              <a:buChar char="•"/>
            </a:pPr>
            <a:r>
              <a:rPr lang="en-US" sz="2300">
                <a:solidFill>
                  <a:srgbClr val="000000"/>
                </a:solidFill>
                <a:latin typeface="Oswald"/>
                <a:ea typeface="Oswald"/>
                <a:cs typeface="Oswald"/>
                <a:sym typeface="Oswald"/>
              </a:rPr>
              <a:t>A weaker but still noticeable correlation of 0.32 was observed between Average Cost (INR) and Rating, suggesting that higher actual cost can also contribute positively to customer perception — although not as strongly as relative price tiering.</a:t>
            </a:r>
          </a:p>
          <a:p>
            <a:pPr algn="l" marL="496571" indent="-248285" lvl="1">
              <a:lnSpc>
                <a:spcPts val="2990"/>
              </a:lnSpc>
              <a:buFont typeface="Arial"/>
              <a:buChar char="•"/>
            </a:pPr>
            <a:r>
              <a:rPr lang="en-US" sz="2300">
                <a:solidFill>
                  <a:srgbClr val="000000"/>
                </a:solidFill>
                <a:latin typeface="Oswald"/>
                <a:ea typeface="Oswald"/>
                <a:cs typeface="Oswald"/>
                <a:sym typeface="Oswald"/>
              </a:rPr>
              <a:t>This indicates that perceived value within a price category (e.g., mid-range vs.</a:t>
            </a:r>
            <a:r>
              <a:rPr lang="en-US" sz="2300">
                <a:solidFill>
                  <a:srgbClr val="000000"/>
                </a:solidFill>
                <a:latin typeface="Oswald"/>
                <a:ea typeface="Oswald"/>
                <a:cs typeface="Oswald"/>
                <a:sym typeface="Oswald"/>
              </a:rPr>
              <a:t> premium) plays a bigger role in influencing satisfaction than the absolute amount spent.</a:t>
            </a:r>
          </a:p>
          <a:p>
            <a:pPr algn="l" marL="496571" indent="-248285" lvl="1">
              <a:lnSpc>
                <a:spcPts val="2990"/>
              </a:lnSpc>
              <a:buFont typeface="Arial"/>
              <a:buChar char="•"/>
            </a:pPr>
            <a:r>
              <a:rPr lang="en-US" sz="2300">
                <a:solidFill>
                  <a:srgbClr val="000000"/>
                </a:solidFill>
                <a:latin typeface="Oswald"/>
                <a:ea typeface="Oswald"/>
                <a:cs typeface="Oswald"/>
                <a:sym typeface="Oswald"/>
              </a:rPr>
              <a:t>The findings confirm that customers are generally willing to pay more, but expect quality, ambiance, and service consistency in return.</a:t>
            </a:r>
          </a:p>
        </p:txBody>
      </p:sp>
      <p:sp>
        <p:nvSpPr>
          <p:cNvPr name="TextBox 9" id="9"/>
          <p:cNvSpPr txBox="true"/>
          <p:nvPr/>
        </p:nvSpPr>
        <p:spPr>
          <a:xfrm rot="0">
            <a:off x="9391824" y="6668135"/>
            <a:ext cx="7867476" cy="25901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New restaurants should be strategically positioned in the moderate-to-premium pricing tiers (Price Range 3–4) to benefit from the stronger correlation with positive ratings.</a:t>
            </a:r>
          </a:p>
          <a:p>
            <a:pPr algn="l" marL="496571" indent="-248285" lvl="1">
              <a:lnSpc>
                <a:spcPts val="2990"/>
              </a:lnSpc>
              <a:buFont typeface="Arial"/>
              <a:buChar char="•"/>
            </a:pPr>
            <a:r>
              <a:rPr lang="en-US" sz="2300">
                <a:solidFill>
                  <a:srgbClr val="000000"/>
                </a:solidFill>
                <a:latin typeface="Oswald"/>
                <a:ea typeface="Oswald"/>
                <a:cs typeface="Oswald"/>
                <a:sym typeface="Oswald"/>
              </a:rPr>
              <a:t>Av</a:t>
            </a:r>
            <a:r>
              <a:rPr lang="en-US" sz="2300">
                <a:solidFill>
                  <a:srgbClr val="000000"/>
                </a:solidFill>
                <a:latin typeface="Oswald"/>
                <a:ea typeface="Oswald"/>
                <a:cs typeface="Oswald"/>
                <a:sym typeface="Oswald"/>
              </a:rPr>
              <a:t>oid underpricing (Price Range 1–2) unless the offering clearly targets a value-driven market segment with limited expectations.</a:t>
            </a:r>
          </a:p>
          <a:p>
            <a:pPr algn="l" marL="496571" indent="-248285" lvl="1">
              <a:lnSpc>
                <a:spcPts val="2990"/>
              </a:lnSpc>
              <a:buFont typeface="Arial"/>
              <a:buChar char="•"/>
            </a:pPr>
            <a:r>
              <a:rPr lang="en-US" sz="2300">
                <a:solidFill>
                  <a:srgbClr val="000000"/>
                </a:solidFill>
                <a:latin typeface="Oswald"/>
                <a:ea typeface="Oswald"/>
                <a:cs typeface="Oswald"/>
                <a:sym typeface="Oswald"/>
              </a:rPr>
              <a:t>Highlight value propositions and the offerings to justify higher price points and attract higher ratings.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65525" y="3794623"/>
            <a:ext cx="7793775" cy="5463677"/>
          </a:xfrm>
          <a:custGeom>
            <a:avLst/>
            <a:gdLst/>
            <a:ahLst/>
            <a:cxnLst/>
            <a:rect r="r" b="b" t="t" l="l"/>
            <a:pathLst>
              <a:path h="5463677" w="7793775">
                <a:moveTo>
                  <a:pt x="0" y="0"/>
                </a:moveTo>
                <a:lnTo>
                  <a:pt x="7793775" y="0"/>
                </a:lnTo>
                <a:lnTo>
                  <a:pt x="7793775" y="5463677"/>
                </a:lnTo>
                <a:lnTo>
                  <a:pt x="0" y="5463677"/>
                </a:lnTo>
                <a:lnTo>
                  <a:pt x="0" y="0"/>
                </a:lnTo>
                <a:close/>
              </a:path>
            </a:pathLst>
          </a:custGeom>
          <a:blipFill>
            <a:blip r:embed="rId5"/>
            <a:stretch>
              <a:fillRect l="0" t="0" r="0" b="0"/>
            </a:stretch>
          </a:blipFill>
          <a:ln w="9525" cap="sq">
            <a:solidFill>
              <a:srgbClr val="000000"/>
            </a:solidFill>
            <a:prstDash val="solid"/>
            <a:miter/>
          </a:ln>
        </p:spPr>
      </p:sp>
      <p:sp>
        <p:nvSpPr>
          <p:cNvPr name="TextBox 5" id="5"/>
          <p:cNvSpPr txBox="true"/>
          <p:nvPr/>
        </p:nvSpPr>
        <p:spPr>
          <a:xfrm rot="0">
            <a:off x="1028700" y="2392611"/>
            <a:ext cx="16230600" cy="11042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Conversion of Average Cost for Two into INR revealed major variations across countries.</a:t>
            </a:r>
          </a:p>
          <a:p>
            <a:pPr algn="l" marL="496571" indent="-248285" lvl="1">
              <a:lnSpc>
                <a:spcPts val="2990"/>
              </a:lnSpc>
              <a:buFont typeface="Arial"/>
              <a:buChar char="•"/>
            </a:pPr>
            <a:r>
              <a:rPr lang="en-US" sz="2300">
                <a:solidFill>
                  <a:srgbClr val="000000"/>
                </a:solidFill>
                <a:latin typeface="Oswald"/>
                <a:ea typeface="Oswald"/>
                <a:cs typeface="Oswald"/>
                <a:sym typeface="Oswald"/>
              </a:rPr>
              <a:t>Countries like UAE, UK, South Africa showed higher average spend levels, making them ideal for premium positioning.</a:t>
            </a:r>
          </a:p>
          <a:p>
            <a:pPr algn="l" marL="496571" indent="-248285" lvl="1">
              <a:lnSpc>
                <a:spcPts val="2990"/>
              </a:lnSpc>
              <a:buFont typeface="Arial"/>
              <a:buChar char="•"/>
            </a:pPr>
            <a:r>
              <a:rPr lang="en-US" sz="2300">
                <a:solidFill>
                  <a:srgbClr val="000000"/>
                </a:solidFill>
                <a:latin typeface="Oswald"/>
                <a:ea typeface="Oswald"/>
                <a:cs typeface="Oswald"/>
                <a:sym typeface="Oswald"/>
              </a:rPr>
              <a:t>Philippines and Indonesia reflected moderate spending, supporting value-for-money or aspirational mid-range offerings.</a:t>
            </a:r>
          </a:p>
        </p:txBody>
      </p:sp>
      <p:sp>
        <p:nvSpPr>
          <p:cNvPr name="TextBox 6" id="6"/>
          <p:cNvSpPr txBox="true"/>
          <p:nvPr/>
        </p:nvSpPr>
        <p:spPr>
          <a:xfrm rot="0">
            <a:off x="1028700" y="1009650"/>
            <a:ext cx="16230600" cy="11042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Once we understood that perceived value drives satisfaction, the next question was how much are people actually spending in different</a:t>
            </a:r>
            <a:r>
              <a:rPr lang="en-US" sz="2300">
                <a:solidFill>
                  <a:srgbClr val="000000"/>
                </a:solidFill>
                <a:latin typeface="Oswald"/>
                <a:ea typeface="Oswald"/>
                <a:cs typeface="Oswald"/>
                <a:sym typeface="Oswald"/>
              </a:rPr>
              <a:t> countries?</a:t>
            </a:r>
          </a:p>
          <a:p>
            <a:pPr algn="l" marL="496571" indent="-248285" lvl="1">
              <a:lnSpc>
                <a:spcPts val="2990"/>
              </a:lnSpc>
              <a:buFont typeface="Arial"/>
              <a:buChar char="•"/>
            </a:pPr>
            <a:r>
              <a:rPr lang="en-US" sz="2300">
                <a:solidFill>
                  <a:srgbClr val="000000"/>
                </a:solidFill>
                <a:latin typeface="Oswald"/>
                <a:ea typeface="Oswald"/>
                <a:cs typeface="Oswald"/>
                <a:sym typeface="Oswald"/>
              </a:rPr>
              <a:t> By converting all price data into INR, we created a common ground helping us price strategically in each market based on local customer expectations and spending behavior.</a:t>
            </a:r>
          </a:p>
        </p:txBody>
      </p:sp>
      <p:sp>
        <p:nvSpPr>
          <p:cNvPr name="TextBox 7" id="7"/>
          <p:cNvSpPr txBox="true"/>
          <p:nvPr/>
        </p:nvSpPr>
        <p:spPr>
          <a:xfrm rot="0">
            <a:off x="1028700" y="3775573"/>
            <a:ext cx="8115300" cy="55619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These cost figures offer a valuable lens to understand local affordability and pricing sensitivity, helping fine-tune entry-level offerings per region.</a:t>
            </a:r>
          </a:p>
          <a:p>
            <a:pPr algn="l" marL="496571" indent="-248285" lvl="1">
              <a:lnSpc>
                <a:spcPts val="2990"/>
              </a:lnSpc>
              <a:buFont typeface="Arial"/>
              <a:buChar char="•"/>
            </a:pPr>
            <a:r>
              <a:rPr lang="en-US" sz="2300">
                <a:solidFill>
                  <a:srgbClr val="000000"/>
                </a:solidFill>
                <a:latin typeface="Oswald"/>
                <a:ea typeface="Oswald"/>
                <a:cs typeface="Oswald"/>
                <a:sym typeface="Oswald"/>
              </a:rPr>
              <a:t>In Indonesia, consider launching affordable, value-driven concepts with high table turnover and efficient service to align with local pricing expectations.</a:t>
            </a:r>
          </a:p>
          <a:p>
            <a:pPr algn="l" marL="496571" indent="-248285" lvl="1">
              <a:lnSpc>
                <a:spcPts val="2990"/>
              </a:lnSpc>
              <a:buFont typeface="Arial"/>
              <a:buChar char="•"/>
            </a:pPr>
            <a:r>
              <a:rPr lang="en-US" sz="2300">
                <a:solidFill>
                  <a:srgbClr val="000000"/>
                </a:solidFill>
                <a:latin typeface="Oswald"/>
                <a:ea typeface="Oswald"/>
                <a:cs typeface="Oswald"/>
                <a:sym typeface="Oswald"/>
              </a:rPr>
              <a:t>In South Africa and UAE, position new restaurants at a mid-premium price point, ensuring quality justifies price while maintaining accessibility.</a:t>
            </a:r>
          </a:p>
          <a:p>
            <a:pPr algn="l" marL="496571" indent="-248285" lvl="1">
              <a:lnSpc>
                <a:spcPts val="2990"/>
              </a:lnSpc>
              <a:buFont typeface="Arial"/>
              <a:buChar char="•"/>
            </a:pPr>
            <a:r>
              <a:rPr lang="en-US" sz="2300">
                <a:solidFill>
                  <a:srgbClr val="000000"/>
                </a:solidFill>
                <a:latin typeface="Oswald"/>
                <a:ea typeface="Oswald"/>
                <a:cs typeface="Oswald"/>
                <a:sym typeface="Oswald"/>
              </a:rPr>
              <a:t>For the United Kingdom, adopt a premium pricing strategy but complement it with strong branding to meet higher customer expectations.</a:t>
            </a:r>
          </a:p>
          <a:p>
            <a:pPr algn="l" marL="496571" indent="-248285" lvl="1">
              <a:lnSpc>
                <a:spcPts val="2990"/>
              </a:lnSpc>
              <a:buFont typeface="Arial"/>
              <a:buChar char="•"/>
            </a:pPr>
            <a:r>
              <a:rPr lang="en-US" sz="2300">
                <a:solidFill>
                  <a:srgbClr val="000000"/>
                </a:solidFill>
                <a:latin typeface="Oswald"/>
                <a:ea typeface="Oswald"/>
                <a:cs typeface="Oswald"/>
                <a:sym typeface="Oswald"/>
              </a:rPr>
              <a:t>For the Philippines target high-income urban areas with luxury offerings, else recalibrate pricing models based on more refined segments.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1747442" y="-8437393"/>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03454" y="5560669"/>
            <a:ext cx="5312419" cy="3697631"/>
          </a:xfrm>
          <a:custGeom>
            <a:avLst/>
            <a:gdLst/>
            <a:ahLst/>
            <a:cxnLst/>
            <a:rect r="r" b="b" t="t" l="l"/>
            <a:pathLst>
              <a:path h="3697631" w="5312419">
                <a:moveTo>
                  <a:pt x="0" y="0"/>
                </a:moveTo>
                <a:lnTo>
                  <a:pt x="5312419" y="0"/>
                </a:lnTo>
                <a:lnTo>
                  <a:pt x="5312419" y="3697631"/>
                </a:lnTo>
                <a:lnTo>
                  <a:pt x="0" y="3697631"/>
                </a:lnTo>
                <a:lnTo>
                  <a:pt x="0" y="0"/>
                </a:lnTo>
                <a:close/>
              </a:path>
            </a:pathLst>
          </a:custGeom>
          <a:blipFill>
            <a:blip r:embed="rId4"/>
            <a:stretch>
              <a:fillRect l="0" t="0" r="0" b="0"/>
            </a:stretch>
          </a:blipFill>
          <a:ln w="9525" cap="sq">
            <a:solidFill>
              <a:srgbClr val="FFFFFF"/>
            </a:solidFill>
            <a:prstDash val="solid"/>
            <a:miter/>
          </a:ln>
        </p:spPr>
      </p:sp>
      <p:sp>
        <p:nvSpPr>
          <p:cNvPr name="Freeform 4" id="4"/>
          <p:cNvSpPr/>
          <p:nvPr/>
        </p:nvSpPr>
        <p:spPr>
          <a:xfrm flipH="false" flipV="false" rot="0">
            <a:off x="9959384" y="5560669"/>
            <a:ext cx="5312419" cy="3697631"/>
          </a:xfrm>
          <a:custGeom>
            <a:avLst/>
            <a:gdLst/>
            <a:ahLst/>
            <a:cxnLst/>
            <a:rect r="r" b="b" t="t" l="l"/>
            <a:pathLst>
              <a:path h="3697631" w="5312419">
                <a:moveTo>
                  <a:pt x="0" y="0"/>
                </a:moveTo>
                <a:lnTo>
                  <a:pt x="5312419" y="0"/>
                </a:lnTo>
                <a:lnTo>
                  <a:pt x="5312419" y="3697631"/>
                </a:lnTo>
                <a:lnTo>
                  <a:pt x="0" y="3697631"/>
                </a:lnTo>
                <a:lnTo>
                  <a:pt x="0" y="0"/>
                </a:lnTo>
                <a:close/>
              </a:path>
            </a:pathLst>
          </a:custGeom>
          <a:blipFill>
            <a:blip r:embed="rId5"/>
            <a:stretch>
              <a:fillRect l="0" t="0" r="0" b="0"/>
            </a:stretch>
          </a:blipFill>
          <a:ln w="9525" cap="sq">
            <a:solidFill>
              <a:srgbClr val="FFFFFF"/>
            </a:solidFill>
            <a:prstDash val="solid"/>
            <a:miter/>
          </a:ln>
        </p:spPr>
      </p:sp>
      <p:sp>
        <p:nvSpPr>
          <p:cNvPr name="TextBox 5" id="5"/>
          <p:cNvSpPr txBox="true"/>
          <p:nvPr/>
        </p:nvSpPr>
        <p:spPr>
          <a:xfrm rot="0">
            <a:off x="1028700" y="885825"/>
            <a:ext cx="16230600" cy="1418176"/>
          </a:xfrm>
          <a:prstGeom prst="rect">
            <a:avLst/>
          </a:prstGeom>
        </p:spPr>
        <p:txBody>
          <a:bodyPr anchor="t" rtlCol="false" tIns="0" lIns="0" bIns="0" rIns="0">
            <a:spAutoFit/>
          </a:bodyPr>
          <a:lstStyle/>
          <a:p>
            <a:pPr algn="l">
              <a:lnSpc>
                <a:spcPts val="11563"/>
              </a:lnSpc>
            </a:pPr>
            <a:r>
              <a:rPr lang="en-US" sz="8379" spc="821">
                <a:solidFill>
                  <a:srgbClr val="FFFFFF"/>
                </a:solidFill>
                <a:latin typeface="Oswald"/>
                <a:ea typeface="Oswald"/>
                <a:cs typeface="Oswald"/>
                <a:sym typeface="Oswald"/>
              </a:rPr>
              <a:t>ESSENTIAL FEATURES</a:t>
            </a:r>
          </a:p>
        </p:txBody>
      </p:sp>
      <p:sp>
        <p:nvSpPr>
          <p:cNvPr name="TextBox 6" id="6"/>
          <p:cNvSpPr txBox="true"/>
          <p:nvPr/>
        </p:nvSpPr>
        <p:spPr>
          <a:xfrm rot="0">
            <a:off x="1028700" y="2471435"/>
            <a:ext cx="16330551" cy="2961640"/>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FFFFFF"/>
                </a:solidFill>
                <a:latin typeface="Oswald"/>
                <a:ea typeface="Oswald"/>
                <a:cs typeface="Oswald"/>
                <a:sym typeface="Oswald"/>
              </a:rPr>
              <a:t>The data also showed us what works beyond food: online delivery, table booking, and mid-premium pricing. </a:t>
            </a:r>
            <a:r>
              <a:rPr lang="en-US" sz="2300">
                <a:solidFill>
                  <a:srgbClr val="FFFFFF"/>
                </a:solidFill>
                <a:latin typeface="Oswald"/>
                <a:ea typeface="Oswald"/>
                <a:cs typeface="Oswald"/>
                <a:sym typeface="Oswald"/>
              </a:rPr>
              <a:t>These aren’t just services — they’re signals of convenience and quality that customers respond to.</a:t>
            </a:r>
          </a:p>
          <a:p>
            <a:pPr algn="l" marL="496571" indent="-248285" lvl="1">
              <a:lnSpc>
                <a:spcPts val="2990"/>
              </a:lnSpc>
              <a:buFont typeface="Arial"/>
              <a:buChar char="•"/>
            </a:pPr>
            <a:r>
              <a:rPr lang="en-US" sz="2300">
                <a:solidFill>
                  <a:srgbClr val="FFFFFF"/>
                </a:solidFill>
                <a:latin typeface="Oswald"/>
                <a:ea typeface="Oswald"/>
                <a:cs typeface="Oswald"/>
                <a:sym typeface="Oswald"/>
              </a:rPr>
              <a:t>Both online delivery and table booking should be enabled for all new restaurant launches, as the combination yields the highest customer satisfaction scores.</a:t>
            </a:r>
          </a:p>
          <a:p>
            <a:pPr algn="l" marL="496571" indent="-248285" lvl="1">
              <a:lnSpc>
                <a:spcPts val="2990"/>
              </a:lnSpc>
              <a:buFont typeface="Arial"/>
              <a:buChar char="•"/>
            </a:pPr>
            <a:r>
              <a:rPr lang="en-US" sz="2300">
                <a:solidFill>
                  <a:srgbClr val="FFFFFF"/>
                </a:solidFill>
                <a:latin typeface="Oswald"/>
                <a:ea typeface="Oswald"/>
                <a:cs typeface="Oswald"/>
                <a:sym typeface="Oswald"/>
              </a:rPr>
              <a:t>If operational constraints exist, prioritize implementing</a:t>
            </a:r>
            <a:r>
              <a:rPr lang="en-US" sz="2300">
                <a:solidFill>
                  <a:srgbClr val="FFFFFF"/>
                </a:solidFill>
                <a:latin typeface="Oswald"/>
                <a:ea typeface="Oswald"/>
                <a:cs typeface="Oswald"/>
                <a:sym typeface="Oswald"/>
              </a:rPr>
              <a:t> at least one of the two.</a:t>
            </a:r>
          </a:p>
          <a:p>
            <a:pPr algn="l" marL="496571" indent="-248285" lvl="1">
              <a:lnSpc>
                <a:spcPts val="2990"/>
              </a:lnSpc>
              <a:buFont typeface="Arial"/>
              <a:buChar char="•"/>
            </a:pPr>
            <a:r>
              <a:rPr lang="en-US" sz="2300">
                <a:solidFill>
                  <a:srgbClr val="FFFFFF"/>
                </a:solidFill>
                <a:latin typeface="Oswald"/>
                <a:ea typeface="Oswald"/>
                <a:cs typeface="Oswald"/>
                <a:sym typeface="Oswald"/>
              </a:rPr>
              <a:t>These features are not only expected by modern diners but also act as trust signals that enhance brand perception and visibility on platforms like Zomato.</a:t>
            </a:r>
          </a:p>
          <a:p>
            <a:pPr algn="l">
              <a:lnSpc>
                <a:spcPts val="299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89541" y="4258752"/>
            <a:ext cx="15108918"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3542437" y="4009527"/>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90716" y="6213998"/>
            <a:ext cx="3204526" cy="2196212"/>
          </a:xfrm>
          <a:prstGeom prst="rect">
            <a:avLst/>
          </a:prstGeom>
        </p:spPr>
        <p:txBody>
          <a:bodyPr anchor="t" rtlCol="false" tIns="0" lIns="0" bIns="0" rIns="0">
            <a:spAutoFit/>
          </a:bodyPr>
          <a:lstStyle/>
          <a:p>
            <a:pPr algn="ctr">
              <a:lnSpc>
                <a:spcPts val="2545"/>
              </a:lnSpc>
            </a:pPr>
            <a:r>
              <a:rPr lang="en-US" sz="1844" spc="180">
                <a:solidFill>
                  <a:srgbClr val="231F20"/>
                </a:solidFill>
                <a:latin typeface="Oswald"/>
                <a:ea typeface="Oswald"/>
                <a:cs typeface="Oswald"/>
                <a:sym typeface="Oswald"/>
              </a:rPr>
              <a:t>Focus on Indonesia, Philippines, UK, South Africa, and UAE, where restaurant density is low but customer satisfaction and engagement are high, making them prime markets for new entries.</a:t>
            </a:r>
          </a:p>
        </p:txBody>
      </p:sp>
      <p:sp>
        <p:nvSpPr>
          <p:cNvPr name="TextBox 9" id="9"/>
          <p:cNvSpPr txBox="true"/>
          <p:nvPr/>
        </p:nvSpPr>
        <p:spPr>
          <a:xfrm rot="0">
            <a:off x="2043625" y="4532670"/>
            <a:ext cx="3467055" cy="1523204"/>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Oswald Bold"/>
                <a:ea typeface="Oswald Bold"/>
                <a:cs typeface="Oswald Bold"/>
                <a:sym typeface="Oswald Bold"/>
              </a:rPr>
              <a:t>UNDERSERVED HIGH-POTENTIAL COUNTRIES</a:t>
            </a:r>
          </a:p>
        </p:txBody>
      </p:sp>
      <p:grpSp>
        <p:nvGrpSpPr>
          <p:cNvPr name="Group 10" id="10"/>
          <p:cNvGrpSpPr/>
          <p:nvPr/>
        </p:nvGrpSpPr>
        <p:grpSpPr>
          <a:xfrm rot="0">
            <a:off x="7030737" y="4009527"/>
            <a:ext cx="501082" cy="5010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0521294" y="4009527"/>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4011851" y="4009527"/>
            <a:ext cx="501082" cy="501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5464618" y="4532670"/>
            <a:ext cx="3633321" cy="1523204"/>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Oswald Bold"/>
                <a:ea typeface="Oswald Bold"/>
                <a:cs typeface="Oswald Bold"/>
                <a:sym typeface="Oswald Bold"/>
              </a:rPr>
              <a:t>HIGH-ENGAGEMENT CITY</a:t>
            </a:r>
          </a:p>
          <a:p>
            <a:pPr algn="ctr">
              <a:lnSpc>
                <a:spcPts val="4073"/>
              </a:lnSpc>
            </a:pPr>
            <a:r>
              <a:rPr lang="en-US" b="true" sz="2951" spc="289">
                <a:solidFill>
                  <a:srgbClr val="231F20"/>
                </a:solidFill>
                <a:latin typeface="Oswald Bold"/>
                <a:ea typeface="Oswald Bold"/>
                <a:cs typeface="Oswald Bold"/>
                <a:sym typeface="Oswald Bold"/>
              </a:rPr>
              <a:t>OPPORTUNITY</a:t>
            </a:r>
          </a:p>
        </p:txBody>
      </p:sp>
      <p:sp>
        <p:nvSpPr>
          <p:cNvPr name="TextBox 20" id="20"/>
          <p:cNvSpPr txBox="true"/>
          <p:nvPr/>
        </p:nvSpPr>
        <p:spPr>
          <a:xfrm rot="0">
            <a:off x="9364453" y="4532670"/>
            <a:ext cx="2709833" cy="1523204"/>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Oswald Bold"/>
                <a:ea typeface="Oswald Bold"/>
                <a:cs typeface="Oswald Bold"/>
                <a:sym typeface="Oswald Bold"/>
              </a:rPr>
              <a:t>AVOID SATURATED MARKETS</a:t>
            </a:r>
          </a:p>
        </p:txBody>
      </p:sp>
      <p:sp>
        <p:nvSpPr>
          <p:cNvPr name="TextBox 21" id="21"/>
          <p:cNvSpPr txBox="true"/>
          <p:nvPr/>
        </p:nvSpPr>
        <p:spPr>
          <a:xfrm rot="0">
            <a:off x="12490413" y="4532670"/>
            <a:ext cx="3856616" cy="1523204"/>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Oswald Bold"/>
                <a:ea typeface="Oswald Bold"/>
                <a:cs typeface="Oswald Bold"/>
                <a:sym typeface="Oswald Bold"/>
              </a:rPr>
              <a:t>CAPITALIZE ON FIRST MOVER ADVANTAGE</a:t>
            </a:r>
          </a:p>
        </p:txBody>
      </p:sp>
      <p:sp>
        <p:nvSpPr>
          <p:cNvPr name="Freeform 22" id="22"/>
          <p:cNvSpPr/>
          <p:nvPr/>
        </p:nvSpPr>
        <p:spPr>
          <a:xfrm flipH="false" flipV="false" rot="-10799999">
            <a:off x="-6021486" y="-7478114"/>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3367511" y="914400"/>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MARKET ENTRY STRATEGY</a:t>
            </a:r>
          </a:p>
        </p:txBody>
      </p:sp>
      <p:sp>
        <p:nvSpPr>
          <p:cNvPr name="TextBox 24" id="24"/>
          <p:cNvSpPr txBox="true"/>
          <p:nvPr/>
        </p:nvSpPr>
        <p:spPr>
          <a:xfrm rot="0">
            <a:off x="5679015" y="6213998"/>
            <a:ext cx="3204526" cy="2824862"/>
          </a:xfrm>
          <a:prstGeom prst="rect">
            <a:avLst/>
          </a:prstGeom>
        </p:spPr>
        <p:txBody>
          <a:bodyPr anchor="t" rtlCol="false" tIns="0" lIns="0" bIns="0" rIns="0">
            <a:spAutoFit/>
          </a:bodyPr>
          <a:lstStyle/>
          <a:p>
            <a:pPr algn="ctr">
              <a:lnSpc>
                <a:spcPts val="2545"/>
              </a:lnSpc>
            </a:pPr>
            <a:r>
              <a:rPr lang="en-US" sz="1844" spc="180">
                <a:solidFill>
                  <a:srgbClr val="231F20"/>
                </a:solidFill>
                <a:latin typeface="Oswald"/>
                <a:ea typeface="Oswald"/>
                <a:cs typeface="Oswald"/>
                <a:sym typeface="Oswald"/>
              </a:rPr>
              <a:t>Prioritize specific cities such as Tang</a:t>
            </a:r>
            <a:r>
              <a:rPr lang="en-US" sz="1844" spc="180">
                <a:solidFill>
                  <a:srgbClr val="231F20"/>
                </a:solidFill>
                <a:latin typeface="Oswald"/>
                <a:ea typeface="Oswald"/>
                <a:cs typeface="Oswald"/>
                <a:sym typeface="Oswald"/>
              </a:rPr>
              <a:t>e</a:t>
            </a:r>
            <a:r>
              <a:rPr lang="en-US" sz="1844" spc="180">
                <a:solidFill>
                  <a:srgbClr val="231F20"/>
                </a:solidFill>
                <a:latin typeface="Oswald"/>
                <a:ea typeface="Oswald"/>
                <a:cs typeface="Oswald"/>
                <a:sym typeface="Oswald"/>
              </a:rPr>
              <a:t>r</a:t>
            </a:r>
            <a:r>
              <a:rPr lang="en-US" sz="1844" spc="180">
                <a:solidFill>
                  <a:srgbClr val="231F20"/>
                </a:solidFill>
                <a:latin typeface="Oswald"/>
                <a:ea typeface="Oswald"/>
                <a:cs typeface="Oswald"/>
                <a:sym typeface="Oswald"/>
              </a:rPr>
              <a:t>a</a:t>
            </a:r>
            <a:r>
              <a:rPr lang="en-US" sz="1844" spc="180">
                <a:solidFill>
                  <a:srgbClr val="231F20"/>
                </a:solidFill>
                <a:latin typeface="Oswald"/>
                <a:ea typeface="Oswald"/>
                <a:cs typeface="Oswald"/>
                <a:sym typeface="Oswald"/>
              </a:rPr>
              <a:t>ng</a:t>
            </a:r>
            <a:r>
              <a:rPr lang="en-US" sz="1844" spc="180">
                <a:solidFill>
                  <a:srgbClr val="231F20"/>
                </a:solidFill>
                <a:latin typeface="Oswald"/>
                <a:ea typeface="Oswald"/>
                <a:cs typeface="Oswald"/>
                <a:sym typeface="Oswald"/>
              </a:rPr>
              <a:t>, P</a:t>
            </a:r>
            <a:r>
              <a:rPr lang="en-US" sz="1844" spc="180">
                <a:solidFill>
                  <a:srgbClr val="231F20"/>
                </a:solidFill>
                <a:latin typeface="Oswald"/>
                <a:ea typeface="Oswald"/>
                <a:cs typeface="Oswald"/>
                <a:sym typeface="Oswald"/>
              </a:rPr>
              <a:t>as</a:t>
            </a:r>
            <a:r>
              <a:rPr lang="en-US" sz="1844" spc="180">
                <a:solidFill>
                  <a:srgbClr val="231F20"/>
                </a:solidFill>
                <a:latin typeface="Oswald"/>
                <a:ea typeface="Oswald"/>
                <a:cs typeface="Oswald"/>
                <a:sym typeface="Oswald"/>
              </a:rPr>
              <a:t>i</a:t>
            </a:r>
            <a:r>
              <a:rPr lang="en-US" sz="1844" spc="180">
                <a:solidFill>
                  <a:srgbClr val="231F20"/>
                </a:solidFill>
                <a:latin typeface="Oswald"/>
                <a:ea typeface="Oswald"/>
                <a:cs typeface="Oswald"/>
                <a:sym typeface="Oswald"/>
              </a:rPr>
              <a:t>g C</a:t>
            </a:r>
            <a:r>
              <a:rPr lang="en-US" sz="1844" spc="180">
                <a:solidFill>
                  <a:srgbClr val="231F20"/>
                </a:solidFill>
                <a:latin typeface="Oswald"/>
                <a:ea typeface="Oswald"/>
                <a:cs typeface="Oswald"/>
                <a:sym typeface="Oswald"/>
              </a:rPr>
              <a:t>i</a:t>
            </a:r>
            <a:r>
              <a:rPr lang="en-US" sz="1844" spc="180">
                <a:solidFill>
                  <a:srgbClr val="231F20"/>
                </a:solidFill>
                <a:latin typeface="Oswald"/>
                <a:ea typeface="Oswald"/>
                <a:cs typeface="Oswald"/>
                <a:sym typeface="Oswald"/>
              </a:rPr>
              <a:t>ty</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Makati</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Randb</a:t>
            </a:r>
            <a:r>
              <a:rPr lang="en-US" sz="1844" spc="180">
                <a:solidFill>
                  <a:srgbClr val="231F20"/>
                </a:solidFill>
                <a:latin typeface="Oswald"/>
                <a:ea typeface="Oswald"/>
                <a:cs typeface="Oswald"/>
                <a:sym typeface="Oswald"/>
              </a:rPr>
              <a:t>u</a:t>
            </a:r>
            <a:r>
              <a:rPr lang="en-US" sz="1844" spc="180">
                <a:solidFill>
                  <a:srgbClr val="231F20"/>
                </a:solidFill>
                <a:latin typeface="Oswald"/>
                <a:ea typeface="Oswald"/>
                <a:cs typeface="Oswald"/>
                <a:sym typeface="Oswald"/>
              </a:rPr>
              <a:t>rg,</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Edinbu</a:t>
            </a:r>
            <a:r>
              <a:rPr lang="en-US" sz="1844" spc="180">
                <a:solidFill>
                  <a:srgbClr val="231F20"/>
                </a:solidFill>
                <a:latin typeface="Oswald"/>
                <a:ea typeface="Oswald"/>
                <a:cs typeface="Oswald"/>
                <a:sym typeface="Oswald"/>
              </a:rPr>
              <a:t>r</a:t>
            </a:r>
            <a:r>
              <a:rPr lang="en-US" sz="1844" spc="180">
                <a:solidFill>
                  <a:srgbClr val="231F20"/>
                </a:solidFill>
                <a:latin typeface="Oswald"/>
                <a:ea typeface="Oswald"/>
                <a:cs typeface="Oswald"/>
                <a:sym typeface="Oswald"/>
              </a:rPr>
              <a:t>gh</a:t>
            </a:r>
            <a:r>
              <a:rPr lang="en-US" sz="1844" spc="180">
                <a:solidFill>
                  <a:srgbClr val="231F20"/>
                </a:solidFill>
                <a:latin typeface="Oswald"/>
                <a:ea typeface="Oswald"/>
                <a:cs typeface="Oswald"/>
                <a:sym typeface="Oswald"/>
              </a:rPr>
              <a:t>, and </a:t>
            </a:r>
            <a:r>
              <a:rPr lang="en-US" sz="1844" spc="180">
                <a:solidFill>
                  <a:srgbClr val="231F20"/>
                </a:solidFill>
                <a:latin typeface="Oswald"/>
                <a:ea typeface="Oswald"/>
                <a:cs typeface="Oswald"/>
                <a:sym typeface="Oswald"/>
              </a:rPr>
              <a:t>Manchester, which have high average ratings, sufficient customer engagement (votes &gt; 100), and manageable restaurant density.</a:t>
            </a:r>
          </a:p>
        </p:txBody>
      </p:sp>
      <p:sp>
        <p:nvSpPr>
          <p:cNvPr name="TextBox 25" id="25"/>
          <p:cNvSpPr txBox="true"/>
          <p:nvPr/>
        </p:nvSpPr>
        <p:spPr>
          <a:xfrm rot="0">
            <a:off x="9247737" y="6213998"/>
            <a:ext cx="3204526" cy="2510537"/>
          </a:xfrm>
          <a:prstGeom prst="rect">
            <a:avLst/>
          </a:prstGeom>
        </p:spPr>
        <p:txBody>
          <a:bodyPr anchor="t" rtlCol="false" tIns="0" lIns="0" bIns="0" rIns="0">
            <a:spAutoFit/>
          </a:bodyPr>
          <a:lstStyle/>
          <a:p>
            <a:pPr algn="ctr">
              <a:lnSpc>
                <a:spcPts val="2545"/>
              </a:lnSpc>
            </a:pPr>
            <a:r>
              <a:rPr lang="en-US" sz="1844" spc="180">
                <a:solidFill>
                  <a:srgbClr val="231F20"/>
                </a:solidFill>
                <a:latin typeface="Oswald"/>
                <a:ea typeface="Oswald"/>
                <a:cs typeface="Oswald"/>
                <a:sym typeface="Oswald"/>
              </a:rPr>
              <a:t>Defer entry i</a:t>
            </a:r>
            <a:r>
              <a:rPr lang="en-US" sz="1844" spc="180">
                <a:solidFill>
                  <a:srgbClr val="231F20"/>
                </a:solidFill>
                <a:latin typeface="Oswald"/>
                <a:ea typeface="Oswald"/>
                <a:cs typeface="Oswald"/>
                <a:sym typeface="Oswald"/>
              </a:rPr>
              <a:t>n</a:t>
            </a:r>
            <a:r>
              <a:rPr lang="en-US" sz="1844" spc="180">
                <a:solidFill>
                  <a:srgbClr val="231F20"/>
                </a:solidFill>
                <a:latin typeface="Oswald"/>
                <a:ea typeface="Oswald"/>
                <a:cs typeface="Oswald"/>
                <a:sym typeface="Oswald"/>
              </a:rPr>
              <a:t>t</a:t>
            </a:r>
            <a:r>
              <a:rPr lang="en-US" sz="1844" spc="180">
                <a:solidFill>
                  <a:srgbClr val="231F20"/>
                </a:solidFill>
                <a:latin typeface="Oswald"/>
                <a:ea typeface="Oswald"/>
                <a:cs typeface="Oswald"/>
                <a:sym typeface="Oswald"/>
              </a:rPr>
              <a:t>o hi</a:t>
            </a:r>
            <a:r>
              <a:rPr lang="en-US" sz="1844" spc="180">
                <a:solidFill>
                  <a:srgbClr val="231F20"/>
                </a:solidFill>
                <a:latin typeface="Oswald"/>
                <a:ea typeface="Oswald"/>
                <a:cs typeface="Oswald"/>
                <a:sym typeface="Oswald"/>
              </a:rPr>
              <a:t>gh</a:t>
            </a:r>
            <a:r>
              <a:rPr lang="en-US" sz="1844" spc="180">
                <a:solidFill>
                  <a:srgbClr val="231F20"/>
                </a:solidFill>
                <a:latin typeface="Oswald"/>
                <a:ea typeface="Oswald"/>
                <a:cs typeface="Oswald"/>
                <a:sym typeface="Oswald"/>
              </a:rPr>
              <a:t>l</a:t>
            </a:r>
            <a:r>
              <a:rPr lang="en-US" sz="1844" spc="180">
                <a:solidFill>
                  <a:srgbClr val="231F20"/>
                </a:solidFill>
                <a:latin typeface="Oswald"/>
                <a:ea typeface="Oswald"/>
                <a:cs typeface="Oswald"/>
                <a:sym typeface="Oswald"/>
              </a:rPr>
              <a:t>y </a:t>
            </a:r>
            <a:r>
              <a:rPr lang="en-US" sz="1844" spc="180">
                <a:solidFill>
                  <a:srgbClr val="231F20"/>
                </a:solidFill>
                <a:latin typeface="Oswald"/>
                <a:ea typeface="Oswald"/>
                <a:cs typeface="Oswald"/>
                <a:sym typeface="Oswald"/>
              </a:rPr>
              <a:t>s</a:t>
            </a:r>
            <a:r>
              <a:rPr lang="en-US" sz="1844" spc="180">
                <a:solidFill>
                  <a:srgbClr val="231F20"/>
                </a:solidFill>
                <a:latin typeface="Oswald"/>
                <a:ea typeface="Oswald"/>
                <a:cs typeface="Oswald"/>
                <a:sym typeface="Oswald"/>
              </a:rPr>
              <a:t>at</a:t>
            </a:r>
            <a:r>
              <a:rPr lang="en-US" sz="1844" spc="180">
                <a:solidFill>
                  <a:srgbClr val="231F20"/>
                </a:solidFill>
                <a:latin typeface="Oswald"/>
                <a:ea typeface="Oswald"/>
                <a:cs typeface="Oswald"/>
                <a:sym typeface="Oswald"/>
              </a:rPr>
              <a:t>u</a:t>
            </a:r>
            <a:r>
              <a:rPr lang="en-US" sz="1844" spc="180">
                <a:solidFill>
                  <a:srgbClr val="231F20"/>
                </a:solidFill>
                <a:latin typeface="Oswald"/>
                <a:ea typeface="Oswald"/>
                <a:cs typeface="Oswald"/>
                <a:sym typeface="Oswald"/>
              </a:rPr>
              <a:t>ra</a:t>
            </a:r>
            <a:r>
              <a:rPr lang="en-US" sz="1844" spc="180">
                <a:solidFill>
                  <a:srgbClr val="231F20"/>
                </a:solidFill>
                <a:latin typeface="Oswald"/>
                <a:ea typeface="Oswald"/>
                <a:cs typeface="Oswald"/>
                <a:sym typeface="Oswald"/>
              </a:rPr>
              <a:t>t</a:t>
            </a:r>
            <a:r>
              <a:rPr lang="en-US" sz="1844" spc="180">
                <a:solidFill>
                  <a:srgbClr val="231F20"/>
                </a:solidFill>
                <a:latin typeface="Oswald"/>
                <a:ea typeface="Oswald"/>
                <a:cs typeface="Oswald"/>
                <a:sym typeface="Oswald"/>
              </a:rPr>
              <a:t>ed</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ma</a:t>
            </a:r>
            <a:r>
              <a:rPr lang="en-US" sz="1844" spc="180">
                <a:solidFill>
                  <a:srgbClr val="231F20"/>
                </a:solidFill>
                <a:latin typeface="Oswald"/>
                <a:ea typeface="Oswald"/>
                <a:cs typeface="Oswald"/>
                <a:sym typeface="Oswald"/>
              </a:rPr>
              <a:t>r</a:t>
            </a:r>
            <a:r>
              <a:rPr lang="en-US" sz="1844" spc="180">
                <a:solidFill>
                  <a:srgbClr val="231F20"/>
                </a:solidFill>
                <a:latin typeface="Oswald"/>
                <a:ea typeface="Oswald"/>
                <a:cs typeface="Oswald"/>
                <a:sym typeface="Oswald"/>
              </a:rPr>
              <a:t>kets l</a:t>
            </a:r>
            <a:r>
              <a:rPr lang="en-US" sz="1844" spc="180">
                <a:solidFill>
                  <a:srgbClr val="231F20"/>
                </a:solidFill>
                <a:latin typeface="Oswald"/>
                <a:ea typeface="Oswald"/>
                <a:cs typeface="Oswald"/>
                <a:sym typeface="Oswald"/>
              </a:rPr>
              <a:t>i</a:t>
            </a:r>
            <a:r>
              <a:rPr lang="en-US" sz="1844" spc="180">
                <a:solidFill>
                  <a:srgbClr val="231F20"/>
                </a:solidFill>
                <a:latin typeface="Oswald"/>
                <a:ea typeface="Oswald"/>
                <a:cs typeface="Oswald"/>
                <a:sym typeface="Oswald"/>
              </a:rPr>
              <a:t>ke Indi</a:t>
            </a:r>
            <a:r>
              <a:rPr lang="en-US" sz="1844" spc="180">
                <a:solidFill>
                  <a:srgbClr val="231F20"/>
                </a:solidFill>
                <a:latin typeface="Oswald"/>
                <a:ea typeface="Oswald"/>
                <a:cs typeface="Oswald"/>
                <a:sym typeface="Oswald"/>
              </a:rPr>
              <a:t>a and </a:t>
            </a:r>
            <a:r>
              <a:rPr lang="en-US" sz="1844" spc="180">
                <a:solidFill>
                  <a:srgbClr val="231F20"/>
                </a:solidFill>
                <a:latin typeface="Oswald"/>
                <a:ea typeface="Oswald"/>
                <a:cs typeface="Oswald"/>
                <a:sym typeface="Oswald"/>
              </a:rPr>
              <a:t>the </a:t>
            </a:r>
            <a:r>
              <a:rPr lang="en-US" sz="1844" spc="180">
                <a:solidFill>
                  <a:srgbClr val="231F20"/>
                </a:solidFill>
                <a:latin typeface="Oswald"/>
                <a:ea typeface="Oswald"/>
                <a:cs typeface="Oswald"/>
                <a:sym typeface="Oswald"/>
              </a:rPr>
              <a:t>U</a:t>
            </a:r>
            <a:r>
              <a:rPr lang="en-US" sz="1844" spc="180">
                <a:solidFill>
                  <a:srgbClr val="231F20"/>
                </a:solidFill>
                <a:latin typeface="Oswald"/>
                <a:ea typeface="Oswald"/>
                <a:cs typeface="Oswald"/>
                <a:sym typeface="Oswald"/>
              </a:rPr>
              <a:t>S</a:t>
            </a:r>
            <a:r>
              <a:rPr lang="en-US" sz="1844" spc="180">
                <a:solidFill>
                  <a:srgbClr val="231F20"/>
                </a:solidFill>
                <a:latin typeface="Oswald"/>
                <a:ea typeface="Oswald"/>
                <a:cs typeface="Oswald"/>
                <a:sym typeface="Oswald"/>
              </a:rPr>
              <a:t>A</a:t>
            </a:r>
            <a:r>
              <a:rPr lang="en-US" sz="1844" spc="180">
                <a:solidFill>
                  <a:srgbClr val="231F20"/>
                </a:solidFill>
                <a:latin typeface="Oswald"/>
                <a:ea typeface="Oswald"/>
                <a:cs typeface="Oswald"/>
                <a:sym typeface="Oswald"/>
              </a:rPr>
              <a:t>, unless launching with a unique, niche, or innovation-based concept that offers clear differentiation from existing players.</a:t>
            </a:r>
          </a:p>
        </p:txBody>
      </p:sp>
      <p:sp>
        <p:nvSpPr>
          <p:cNvPr name="TextBox 26" id="26"/>
          <p:cNvSpPr txBox="true"/>
          <p:nvPr/>
        </p:nvSpPr>
        <p:spPr>
          <a:xfrm rot="0">
            <a:off x="12816458" y="6213998"/>
            <a:ext cx="3204526" cy="1881887"/>
          </a:xfrm>
          <a:prstGeom prst="rect">
            <a:avLst/>
          </a:prstGeom>
        </p:spPr>
        <p:txBody>
          <a:bodyPr anchor="t" rtlCol="false" tIns="0" lIns="0" bIns="0" rIns="0">
            <a:spAutoFit/>
          </a:bodyPr>
          <a:lstStyle/>
          <a:p>
            <a:pPr algn="ctr">
              <a:lnSpc>
                <a:spcPts val="2545"/>
              </a:lnSpc>
            </a:pPr>
            <a:r>
              <a:rPr lang="en-US" sz="1844" spc="180">
                <a:solidFill>
                  <a:srgbClr val="231F20"/>
                </a:solidFill>
                <a:latin typeface="Oswald"/>
                <a:ea typeface="Oswald"/>
                <a:cs typeface="Oswald"/>
                <a:sym typeface="Oswald"/>
              </a:rPr>
              <a:t>Establish presence i</a:t>
            </a:r>
            <a:r>
              <a:rPr lang="en-US" sz="1844" spc="180">
                <a:solidFill>
                  <a:srgbClr val="231F20"/>
                </a:solidFill>
                <a:latin typeface="Oswald"/>
                <a:ea typeface="Oswald"/>
                <a:cs typeface="Oswald"/>
                <a:sym typeface="Oswald"/>
              </a:rPr>
              <a:t>n</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e</a:t>
            </a:r>
            <a:r>
              <a:rPr lang="en-US" sz="1844" spc="180">
                <a:solidFill>
                  <a:srgbClr val="231F20"/>
                </a:solidFill>
                <a:latin typeface="Oswald"/>
                <a:ea typeface="Oswald"/>
                <a:cs typeface="Oswald"/>
                <a:sym typeface="Oswald"/>
              </a:rPr>
              <a:t>merg</a:t>
            </a:r>
            <a:r>
              <a:rPr lang="en-US" sz="1844" spc="180">
                <a:solidFill>
                  <a:srgbClr val="231F20"/>
                </a:solidFill>
                <a:latin typeface="Oswald"/>
                <a:ea typeface="Oswald"/>
                <a:cs typeface="Oswald"/>
                <a:sym typeface="Oswald"/>
              </a:rPr>
              <a:t>i</a:t>
            </a:r>
            <a:r>
              <a:rPr lang="en-US" sz="1844" spc="180">
                <a:solidFill>
                  <a:srgbClr val="231F20"/>
                </a:solidFill>
                <a:latin typeface="Oswald"/>
                <a:ea typeface="Oswald"/>
                <a:cs typeface="Oswald"/>
                <a:sym typeface="Oswald"/>
              </a:rPr>
              <a:t>ng urb</a:t>
            </a:r>
            <a:r>
              <a:rPr lang="en-US" sz="1844" spc="180">
                <a:solidFill>
                  <a:srgbClr val="231F20"/>
                </a:solidFill>
                <a:latin typeface="Oswald"/>
                <a:ea typeface="Oswald"/>
                <a:cs typeface="Oswald"/>
                <a:sym typeface="Oswald"/>
              </a:rPr>
              <a:t>a</a:t>
            </a:r>
            <a:r>
              <a:rPr lang="en-US" sz="1844" spc="180">
                <a:solidFill>
                  <a:srgbClr val="231F20"/>
                </a:solidFill>
                <a:latin typeface="Oswald"/>
                <a:ea typeface="Oswald"/>
                <a:cs typeface="Oswald"/>
                <a:sym typeface="Oswald"/>
              </a:rPr>
              <a:t>n</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ce</a:t>
            </a:r>
            <a:r>
              <a:rPr lang="en-US" sz="1844" spc="180">
                <a:solidFill>
                  <a:srgbClr val="231F20"/>
                </a:solidFill>
                <a:latin typeface="Oswald"/>
                <a:ea typeface="Oswald"/>
                <a:cs typeface="Oswald"/>
                <a:sym typeface="Oswald"/>
              </a:rPr>
              <a:t>n</a:t>
            </a:r>
            <a:r>
              <a:rPr lang="en-US" sz="1844" spc="180">
                <a:solidFill>
                  <a:srgbClr val="231F20"/>
                </a:solidFill>
                <a:latin typeface="Oswald"/>
                <a:ea typeface="Oswald"/>
                <a:cs typeface="Oswald"/>
                <a:sym typeface="Oswald"/>
              </a:rPr>
              <a:t>t</a:t>
            </a:r>
            <a:r>
              <a:rPr lang="en-US" sz="1844" spc="180">
                <a:solidFill>
                  <a:srgbClr val="231F20"/>
                </a:solidFill>
                <a:latin typeface="Oswald"/>
                <a:ea typeface="Oswald"/>
                <a:cs typeface="Oswald"/>
                <a:sym typeface="Oswald"/>
              </a:rPr>
              <a:t>e</a:t>
            </a:r>
            <a:r>
              <a:rPr lang="en-US" sz="1844" spc="180">
                <a:solidFill>
                  <a:srgbClr val="231F20"/>
                </a:solidFill>
                <a:latin typeface="Oswald"/>
                <a:ea typeface="Oswald"/>
                <a:cs typeface="Oswald"/>
                <a:sym typeface="Oswald"/>
              </a:rPr>
              <a:t>r</a:t>
            </a:r>
            <a:r>
              <a:rPr lang="en-US" sz="1844" spc="180">
                <a:solidFill>
                  <a:srgbClr val="231F20"/>
                </a:solidFill>
                <a:latin typeface="Oswald"/>
                <a:ea typeface="Oswald"/>
                <a:cs typeface="Oswald"/>
                <a:sym typeface="Oswald"/>
              </a:rPr>
              <a:t>s </a:t>
            </a:r>
            <a:r>
              <a:rPr lang="en-US" sz="1844" spc="180">
                <a:solidFill>
                  <a:srgbClr val="231F20"/>
                </a:solidFill>
                <a:latin typeface="Oswald"/>
                <a:ea typeface="Oswald"/>
                <a:cs typeface="Oswald"/>
                <a:sym typeface="Oswald"/>
              </a:rPr>
              <a:t>early</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t</a:t>
            </a:r>
            <a:r>
              <a:rPr lang="en-US" sz="1844" spc="180">
                <a:solidFill>
                  <a:srgbClr val="231F20"/>
                </a:solidFill>
                <a:latin typeface="Oswald"/>
                <a:ea typeface="Oswald"/>
                <a:cs typeface="Oswald"/>
                <a:sym typeface="Oswald"/>
              </a:rPr>
              <a:t>o</a:t>
            </a:r>
            <a:r>
              <a:rPr lang="en-US" sz="1844" spc="180">
                <a:solidFill>
                  <a:srgbClr val="231F20"/>
                </a:solidFill>
                <a:latin typeface="Oswald"/>
                <a:ea typeface="Oswald"/>
                <a:cs typeface="Oswald"/>
                <a:sym typeface="Oswald"/>
              </a:rPr>
              <a:t> b</a:t>
            </a:r>
            <a:r>
              <a:rPr lang="en-US" sz="1844" spc="180">
                <a:solidFill>
                  <a:srgbClr val="231F20"/>
                </a:solidFill>
                <a:latin typeface="Oswald"/>
                <a:ea typeface="Oswald"/>
                <a:cs typeface="Oswald"/>
                <a:sym typeface="Oswald"/>
              </a:rPr>
              <a:t>u</a:t>
            </a:r>
            <a:r>
              <a:rPr lang="en-US" sz="1844" spc="180">
                <a:solidFill>
                  <a:srgbClr val="231F20"/>
                </a:solidFill>
                <a:latin typeface="Oswald"/>
                <a:ea typeface="Oswald"/>
                <a:cs typeface="Oswald"/>
                <a:sym typeface="Oswald"/>
              </a:rPr>
              <a:t>ild</a:t>
            </a:r>
            <a:r>
              <a:rPr lang="en-US" sz="1844" spc="180">
                <a:solidFill>
                  <a:srgbClr val="231F20"/>
                </a:solidFill>
                <a:latin typeface="Oswald"/>
                <a:ea typeface="Oswald"/>
                <a:cs typeface="Oswald"/>
                <a:sym typeface="Oswald"/>
              </a:rPr>
              <a:t> </a:t>
            </a:r>
            <a:r>
              <a:rPr lang="en-US" sz="1844" spc="180">
                <a:solidFill>
                  <a:srgbClr val="231F20"/>
                </a:solidFill>
                <a:latin typeface="Oswald"/>
                <a:ea typeface="Oswald"/>
                <a:cs typeface="Oswald"/>
                <a:sym typeface="Oswald"/>
              </a:rPr>
              <a:t>b</a:t>
            </a:r>
            <a:r>
              <a:rPr lang="en-US" sz="1844" spc="180">
                <a:solidFill>
                  <a:srgbClr val="231F20"/>
                </a:solidFill>
                <a:latin typeface="Oswald"/>
                <a:ea typeface="Oswald"/>
                <a:cs typeface="Oswald"/>
                <a:sym typeface="Oswald"/>
              </a:rPr>
              <a:t>rand </a:t>
            </a:r>
            <a:r>
              <a:rPr lang="en-US" sz="1844" spc="180">
                <a:solidFill>
                  <a:srgbClr val="231F20"/>
                </a:solidFill>
                <a:latin typeface="Oswald"/>
                <a:ea typeface="Oswald"/>
                <a:cs typeface="Oswald"/>
                <a:sym typeface="Oswald"/>
              </a:rPr>
              <a:t>recognition and loyalty before competitors scale into these high-potential regions.</a:t>
            </a:r>
          </a:p>
        </p:txBody>
      </p:sp>
      <p:sp>
        <p:nvSpPr>
          <p:cNvPr name="TextBox 27" id="27"/>
          <p:cNvSpPr txBox="true"/>
          <p:nvPr/>
        </p:nvSpPr>
        <p:spPr>
          <a:xfrm rot="0">
            <a:off x="1028700" y="2457911"/>
            <a:ext cx="16230600" cy="1104265"/>
          </a:xfrm>
          <a:prstGeom prst="rect">
            <a:avLst/>
          </a:prstGeom>
        </p:spPr>
        <p:txBody>
          <a:bodyPr anchor="t" rtlCol="false" tIns="0" lIns="0" bIns="0" rIns="0">
            <a:spAutoFit/>
          </a:bodyPr>
          <a:lstStyle/>
          <a:p>
            <a:pPr algn="l">
              <a:lnSpc>
                <a:spcPts val="2990"/>
              </a:lnSpc>
            </a:pPr>
            <a:r>
              <a:rPr lang="en-US" sz="2300">
                <a:solidFill>
                  <a:srgbClr val="000000"/>
                </a:solidFill>
                <a:latin typeface="Oswald"/>
                <a:ea typeface="Oswald"/>
                <a:cs typeface="Oswald"/>
                <a:sym typeface="Oswald"/>
              </a:rPr>
              <a:t>By now, the story had written itself based entirely on what the data revealed. We've listened closely to what the data told us and it spoke with clarity. </a:t>
            </a:r>
            <a:r>
              <a:rPr lang="en-US" sz="2300">
                <a:solidFill>
                  <a:srgbClr val="000000"/>
                </a:solidFill>
                <a:latin typeface="Oswald"/>
                <a:ea typeface="Oswald"/>
                <a:cs typeface="Oswald"/>
                <a:sym typeface="Oswald"/>
              </a:rPr>
              <a:t>Some countries are crowded, others quiet but promising. </a:t>
            </a:r>
            <a:r>
              <a:rPr lang="en-US" sz="2300">
                <a:solidFill>
                  <a:srgbClr val="000000"/>
                </a:solidFill>
                <a:latin typeface="Oswald"/>
                <a:ea typeface="Oswald"/>
                <a:cs typeface="Oswald"/>
                <a:sym typeface="Oswald"/>
              </a:rPr>
              <a:t>What</a:t>
            </a:r>
            <a:r>
              <a:rPr lang="en-US" sz="2300">
                <a:solidFill>
                  <a:srgbClr val="000000"/>
                </a:solidFill>
                <a:latin typeface="Oswald"/>
                <a:ea typeface="Oswald"/>
                <a:cs typeface="Oswald"/>
                <a:sym typeface="Oswald"/>
              </a:rPr>
              <a:t> emerged was a shortlist of markets that ar</a:t>
            </a:r>
            <a:r>
              <a:rPr lang="en-US" sz="2300">
                <a:solidFill>
                  <a:srgbClr val="000000"/>
                </a:solidFill>
                <a:latin typeface="Oswald"/>
                <a:ea typeface="Oswald"/>
                <a:cs typeface="Oswald"/>
                <a:sym typeface="Oswald"/>
              </a:rPr>
              <a:t>e not only ready, but waiting for a new kind of dining experience.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724150"/>
            <a:chOff x="0" y="0"/>
            <a:chExt cx="4816593" cy="717472"/>
          </a:xfrm>
        </p:grpSpPr>
        <p:sp>
          <p:nvSpPr>
            <p:cNvPr name="Freeform 4" id="4"/>
            <p:cNvSpPr/>
            <p:nvPr/>
          </p:nvSpPr>
          <p:spPr>
            <a:xfrm flipH="false" flipV="false" rot="0">
              <a:off x="0" y="0"/>
              <a:ext cx="4816592" cy="717472"/>
            </a:xfrm>
            <a:custGeom>
              <a:avLst/>
              <a:gdLst/>
              <a:ahLst/>
              <a:cxnLst/>
              <a:rect r="r" b="b" t="t" l="l"/>
              <a:pathLst>
                <a:path h="717472" w="4816592">
                  <a:moveTo>
                    <a:pt x="0" y="0"/>
                  </a:moveTo>
                  <a:lnTo>
                    <a:pt x="4816592" y="0"/>
                  </a:lnTo>
                  <a:lnTo>
                    <a:pt x="4816592" y="717472"/>
                  </a:lnTo>
                  <a:lnTo>
                    <a:pt x="0" y="717472"/>
                  </a:lnTo>
                  <a:close/>
                </a:path>
              </a:pathLst>
            </a:custGeom>
            <a:solidFill>
              <a:srgbClr val="1A1A1A"/>
            </a:solidFill>
          </p:spPr>
        </p:sp>
        <p:sp>
          <p:nvSpPr>
            <p:cNvPr name="TextBox 5" id="5"/>
            <p:cNvSpPr txBox="true"/>
            <p:nvPr/>
          </p:nvSpPr>
          <p:spPr>
            <a:xfrm>
              <a:off x="0" y="-19050"/>
              <a:ext cx="4816593" cy="7365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70795" y="-4729397"/>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54966" y="-3698515"/>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509768" y="4858072"/>
            <a:ext cx="3101322" cy="4322614"/>
            <a:chOff x="0" y="0"/>
            <a:chExt cx="1279723" cy="1783674"/>
          </a:xfrm>
        </p:grpSpPr>
        <p:sp>
          <p:nvSpPr>
            <p:cNvPr name="Freeform 9" id="9"/>
            <p:cNvSpPr/>
            <p:nvPr/>
          </p:nvSpPr>
          <p:spPr>
            <a:xfrm flipH="false" flipV="false" rot="0">
              <a:off x="0" y="0"/>
              <a:ext cx="1279723" cy="1783674"/>
            </a:xfrm>
            <a:custGeom>
              <a:avLst/>
              <a:gdLst/>
              <a:ahLst/>
              <a:cxnLst/>
              <a:rect r="r" b="b" t="t" l="l"/>
              <a:pathLst>
                <a:path h="1783674" w="1279723">
                  <a:moveTo>
                    <a:pt x="0" y="0"/>
                  </a:moveTo>
                  <a:lnTo>
                    <a:pt x="1279723" y="0"/>
                  </a:lnTo>
                  <a:lnTo>
                    <a:pt x="1279723" y="1783674"/>
                  </a:lnTo>
                  <a:lnTo>
                    <a:pt x="0" y="1783674"/>
                  </a:lnTo>
                  <a:close/>
                </a:path>
              </a:pathLst>
            </a:custGeom>
            <a:solidFill>
              <a:srgbClr val="1A1A1A"/>
            </a:solidFill>
          </p:spPr>
        </p:sp>
        <p:sp>
          <p:nvSpPr>
            <p:cNvPr name="TextBox 10" id="10"/>
            <p:cNvSpPr txBox="true"/>
            <p:nvPr/>
          </p:nvSpPr>
          <p:spPr>
            <a:xfrm>
              <a:off x="0" y="-57150"/>
              <a:ext cx="1279723" cy="1840824"/>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1" id="11"/>
          <p:cNvGrpSpPr/>
          <p:nvPr/>
        </p:nvGrpSpPr>
        <p:grpSpPr>
          <a:xfrm rot="0">
            <a:off x="3287896" y="4085539"/>
            <a:ext cx="1545065" cy="15450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4" id="14"/>
          <p:cNvGrpSpPr/>
          <p:nvPr/>
        </p:nvGrpSpPr>
        <p:grpSpPr>
          <a:xfrm rot="0">
            <a:off x="7582765" y="4935686"/>
            <a:ext cx="3101322" cy="4322614"/>
            <a:chOff x="0" y="0"/>
            <a:chExt cx="1279723" cy="1783674"/>
          </a:xfrm>
        </p:grpSpPr>
        <p:sp>
          <p:nvSpPr>
            <p:cNvPr name="Freeform 15" id="15"/>
            <p:cNvSpPr/>
            <p:nvPr/>
          </p:nvSpPr>
          <p:spPr>
            <a:xfrm flipH="false" flipV="false" rot="0">
              <a:off x="0" y="0"/>
              <a:ext cx="1279723" cy="1783674"/>
            </a:xfrm>
            <a:custGeom>
              <a:avLst/>
              <a:gdLst/>
              <a:ahLst/>
              <a:cxnLst/>
              <a:rect r="r" b="b" t="t" l="l"/>
              <a:pathLst>
                <a:path h="1783674" w="1279723">
                  <a:moveTo>
                    <a:pt x="0" y="0"/>
                  </a:moveTo>
                  <a:lnTo>
                    <a:pt x="1279723" y="0"/>
                  </a:lnTo>
                  <a:lnTo>
                    <a:pt x="1279723" y="1783674"/>
                  </a:lnTo>
                  <a:lnTo>
                    <a:pt x="0" y="1783674"/>
                  </a:lnTo>
                  <a:close/>
                </a:path>
              </a:pathLst>
            </a:custGeom>
            <a:solidFill>
              <a:srgbClr val="1A1A1A"/>
            </a:solidFill>
          </p:spPr>
        </p:sp>
        <p:sp>
          <p:nvSpPr>
            <p:cNvPr name="TextBox 16" id="16"/>
            <p:cNvSpPr txBox="true"/>
            <p:nvPr/>
          </p:nvSpPr>
          <p:spPr>
            <a:xfrm>
              <a:off x="0" y="-57150"/>
              <a:ext cx="1279723" cy="1840824"/>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7" id="17"/>
          <p:cNvGrpSpPr/>
          <p:nvPr/>
        </p:nvGrpSpPr>
        <p:grpSpPr>
          <a:xfrm rot="0">
            <a:off x="8360893" y="4163154"/>
            <a:ext cx="1545065" cy="15450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0" id="20"/>
          <p:cNvGrpSpPr/>
          <p:nvPr/>
        </p:nvGrpSpPr>
        <p:grpSpPr>
          <a:xfrm rot="0">
            <a:off x="12663766" y="4935686"/>
            <a:ext cx="3101322" cy="4322614"/>
            <a:chOff x="0" y="0"/>
            <a:chExt cx="1279723" cy="1783674"/>
          </a:xfrm>
        </p:grpSpPr>
        <p:sp>
          <p:nvSpPr>
            <p:cNvPr name="Freeform 21" id="21"/>
            <p:cNvSpPr/>
            <p:nvPr/>
          </p:nvSpPr>
          <p:spPr>
            <a:xfrm flipH="false" flipV="false" rot="0">
              <a:off x="0" y="0"/>
              <a:ext cx="1279723" cy="1783674"/>
            </a:xfrm>
            <a:custGeom>
              <a:avLst/>
              <a:gdLst/>
              <a:ahLst/>
              <a:cxnLst/>
              <a:rect r="r" b="b" t="t" l="l"/>
              <a:pathLst>
                <a:path h="1783674" w="1279723">
                  <a:moveTo>
                    <a:pt x="0" y="0"/>
                  </a:moveTo>
                  <a:lnTo>
                    <a:pt x="1279723" y="0"/>
                  </a:lnTo>
                  <a:lnTo>
                    <a:pt x="1279723" y="1783674"/>
                  </a:lnTo>
                  <a:lnTo>
                    <a:pt x="0" y="1783674"/>
                  </a:lnTo>
                  <a:close/>
                </a:path>
              </a:pathLst>
            </a:custGeom>
            <a:solidFill>
              <a:srgbClr val="1A1A1A"/>
            </a:solidFill>
          </p:spPr>
        </p:sp>
        <p:sp>
          <p:nvSpPr>
            <p:cNvPr name="TextBox 22" id="22"/>
            <p:cNvSpPr txBox="true"/>
            <p:nvPr/>
          </p:nvSpPr>
          <p:spPr>
            <a:xfrm>
              <a:off x="0" y="-57150"/>
              <a:ext cx="1279723" cy="1840824"/>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3" id="23"/>
          <p:cNvGrpSpPr/>
          <p:nvPr/>
        </p:nvGrpSpPr>
        <p:grpSpPr>
          <a:xfrm rot="0">
            <a:off x="13441895" y="4163154"/>
            <a:ext cx="1545065" cy="154506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6" id="26"/>
          <p:cNvSpPr/>
          <p:nvPr/>
        </p:nvSpPr>
        <p:spPr>
          <a:xfrm flipH="false" flipV="false" rot="0">
            <a:off x="3487419" y="4212025"/>
            <a:ext cx="1153659" cy="1070019"/>
          </a:xfrm>
          <a:custGeom>
            <a:avLst/>
            <a:gdLst/>
            <a:ahLst/>
            <a:cxnLst/>
            <a:rect r="r" b="b" t="t" l="l"/>
            <a:pathLst>
              <a:path h="1070019" w="1153659">
                <a:moveTo>
                  <a:pt x="0" y="0"/>
                </a:moveTo>
                <a:lnTo>
                  <a:pt x="1153658" y="0"/>
                </a:lnTo>
                <a:lnTo>
                  <a:pt x="1153658" y="1070019"/>
                </a:lnTo>
                <a:lnTo>
                  <a:pt x="0" y="1070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3681374" y="4312251"/>
            <a:ext cx="1066107" cy="1024796"/>
          </a:xfrm>
          <a:custGeom>
            <a:avLst/>
            <a:gdLst/>
            <a:ahLst/>
            <a:cxnLst/>
            <a:rect r="r" b="b" t="t" l="l"/>
            <a:pathLst>
              <a:path h="1024796" w="1066107">
                <a:moveTo>
                  <a:pt x="0" y="0"/>
                </a:moveTo>
                <a:lnTo>
                  <a:pt x="1066107" y="0"/>
                </a:lnTo>
                <a:lnTo>
                  <a:pt x="1066107" y="1024796"/>
                </a:lnTo>
                <a:lnTo>
                  <a:pt x="0" y="1024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8542422" y="4289640"/>
            <a:ext cx="1205655" cy="1070019"/>
          </a:xfrm>
          <a:custGeom>
            <a:avLst/>
            <a:gdLst/>
            <a:ahLst/>
            <a:cxnLst/>
            <a:rect r="r" b="b" t="t" l="l"/>
            <a:pathLst>
              <a:path h="1070019" w="1205655">
                <a:moveTo>
                  <a:pt x="0" y="0"/>
                </a:moveTo>
                <a:lnTo>
                  <a:pt x="1205655" y="0"/>
                </a:lnTo>
                <a:lnTo>
                  <a:pt x="1205655" y="1070018"/>
                </a:lnTo>
                <a:lnTo>
                  <a:pt x="0" y="1070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31199" y="1642346"/>
            <a:ext cx="16228101" cy="1005579"/>
          </a:xfrm>
          <a:prstGeom prst="rect">
            <a:avLst/>
          </a:prstGeom>
        </p:spPr>
        <p:txBody>
          <a:bodyPr anchor="t" rtlCol="false" tIns="0" lIns="0" bIns="0" rIns="0">
            <a:spAutoFit/>
          </a:bodyPr>
          <a:lstStyle/>
          <a:p>
            <a:pPr algn="ctr">
              <a:lnSpc>
                <a:spcPts val="8295"/>
              </a:lnSpc>
            </a:pPr>
            <a:r>
              <a:rPr lang="en-US" sz="6011" spc="589">
                <a:solidFill>
                  <a:srgbClr val="FFFFFF"/>
                </a:solidFill>
                <a:latin typeface="Oswald"/>
                <a:ea typeface="Oswald"/>
                <a:cs typeface="Oswald"/>
                <a:sym typeface="Oswald"/>
              </a:rPr>
              <a:t>SERVICE &amp; PRICING STRATEGY</a:t>
            </a:r>
          </a:p>
        </p:txBody>
      </p:sp>
      <p:sp>
        <p:nvSpPr>
          <p:cNvPr name="TextBox 30" id="30"/>
          <p:cNvSpPr txBox="true"/>
          <p:nvPr/>
        </p:nvSpPr>
        <p:spPr>
          <a:xfrm rot="0">
            <a:off x="2517406" y="5461570"/>
            <a:ext cx="3093683" cy="3369208"/>
          </a:xfrm>
          <a:prstGeom prst="rect">
            <a:avLst/>
          </a:prstGeom>
        </p:spPr>
        <p:txBody>
          <a:bodyPr anchor="t" rtlCol="false" tIns="0" lIns="0" bIns="0" rIns="0">
            <a:spAutoFit/>
          </a:bodyPr>
          <a:lstStyle/>
          <a:p>
            <a:pPr algn="l" marL="472081" indent="-236041" lvl="1">
              <a:lnSpc>
                <a:spcPts val="3017"/>
              </a:lnSpc>
              <a:buFont typeface="Arial"/>
              <a:buChar char="•"/>
            </a:pPr>
            <a:r>
              <a:rPr lang="en-US" sz="2186" spc="214">
                <a:solidFill>
                  <a:srgbClr val="FDFBFB"/>
                </a:solidFill>
                <a:latin typeface="Oswald"/>
                <a:ea typeface="Oswald"/>
                <a:cs typeface="Oswald"/>
                <a:sym typeface="Oswald"/>
              </a:rPr>
              <a:t>Enable both online delivery and table booking features from the start</a:t>
            </a:r>
          </a:p>
          <a:p>
            <a:pPr algn="l" marL="472081" indent="-236041" lvl="1">
              <a:lnSpc>
                <a:spcPts val="3017"/>
              </a:lnSpc>
              <a:buFont typeface="Arial"/>
              <a:buChar char="•"/>
            </a:pPr>
            <a:r>
              <a:rPr lang="en-US" sz="2186" spc="214">
                <a:solidFill>
                  <a:srgbClr val="FDFBFB"/>
                </a:solidFill>
                <a:latin typeface="Oswald"/>
                <a:ea typeface="Oswald"/>
                <a:cs typeface="Oswald"/>
                <a:sym typeface="Oswald"/>
              </a:rPr>
              <a:t>Data showed restaurants offering these features had higher average ratings</a:t>
            </a:r>
          </a:p>
        </p:txBody>
      </p:sp>
      <p:sp>
        <p:nvSpPr>
          <p:cNvPr name="TextBox 31" id="31"/>
          <p:cNvSpPr txBox="true"/>
          <p:nvPr/>
        </p:nvSpPr>
        <p:spPr>
          <a:xfrm rot="0">
            <a:off x="7598408" y="5539185"/>
            <a:ext cx="3093683" cy="3369208"/>
          </a:xfrm>
          <a:prstGeom prst="rect">
            <a:avLst/>
          </a:prstGeom>
        </p:spPr>
        <p:txBody>
          <a:bodyPr anchor="t" rtlCol="false" tIns="0" lIns="0" bIns="0" rIns="0">
            <a:spAutoFit/>
          </a:bodyPr>
          <a:lstStyle/>
          <a:p>
            <a:pPr algn="l" marL="472081" indent="-236041" lvl="1">
              <a:lnSpc>
                <a:spcPts val="3017"/>
              </a:lnSpc>
              <a:buFont typeface="Arial"/>
              <a:buChar char="•"/>
            </a:pPr>
            <a:r>
              <a:rPr lang="en-US" sz="2186" spc="214">
                <a:solidFill>
                  <a:srgbClr val="FDFBFB"/>
                </a:solidFill>
                <a:latin typeface="Oswald"/>
                <a:ea typeface="Oswald"/>
                <a:cs typeface="Oswald"/>
                <a:sym typeface="Oswald"/>
              </a:rPr>
              <a:t>Target a Price Range of 3 </a:t>
            </a:r>
          </a:p>
          <a:p>
            <a:pPr algn="l" marL="472081" indent="-236041" lvl="1">
              <a:lnSpc>
                <a:spcPts val="3017"/>
              </a:lnSpc>
              <a:buFont typeface="Arial"/>
              <a:buChar char="•"/>
            </a:pPr>
            <a:r>
              <a:rPr lang="en-US" sz="2186" spc="214">
                <a:solidFill>
                  <a:srgbClr val="FDFBFB"/>
                </a:solidFill>
                <a:latin typeface="Oswald"/>
                <a:ea typeface="Oswald"/>
                <a:cs typeface="Oswald"/>
                <a:sym typeface="Oswald"/>
              </a:rPr>
              <a:t>A correl</a:t>
            </a:r>
            <a:r>
              <a:rPr lang="en-US" sz="2186" spc="214">
                <a:solidFill>
                  <a:srgbClr val="FDFBFB"/>
                </a:solidFill>
                <a:latin typeface="Oswald"/>
                <a:ea typeface="Oswald"/>
                <a:cs typeface="Oswald"/>
                <a:sym typeface="Oswald"/>
              </a:rPr>
              <a:t>ation of 0.40 between price and rating indicates customers are willing to pay more when the perceived value is high</a:t>
            </a:r>
          </a:p>
        </p:txBody>
      </p:sp>
      <p:sp>
        <p:nvSpPr>
          <p:cNvPr name="TextBox 32" id="32"/>
          <p:cNvSpPr txBox="true"/>
          <p:nvPr/>
        </p:nvSpPr>
        <p:spPr>
          <a:xfrm rot="0">
            <a:off x="12671405" y="5435800"/>
            <a:ext cx="3093683" cy="3744885"/>
          </a:xfrm>
          <a:prstGeom prst="rect">
            <a:avLst/>
          </a:prstGeom>
        </p:spPr>
        <p:txBody>
          <a:bodyPr anchor="t" rtlCol="false" tIns="0" lIns="0" bIns="0" rIns="0">
            <a:spAutoFit/>
          </a:bodyPr>
          <a:lstStyle/>
          <a:p>
            <a:pPr algn="l" marL="472081" indent="-236041" lvl="1">
              <a:lnSpc>
                <a:spcPts val="3017"/>
              </a:lnSpc>
              <a:buFont typeface="Arial"/>
              <a:buChar char="•"/>
            </a:pPr>
            <a:r>
              <a:rPr lang="en-US" sz="2186" spc="214">
                <a:solidFill>
                  <a:srgbClr val="FDFBFB"/>
                </a:solidFill>
                <a:latin typeface="Oswald"/>
                <a:ea typeface="Oswald"/>
                <a:cs typeface="Oswald"/>
                <a:sym typeface="Oswald"/>
              </a:rPr>
              <a:t>Avoid low pricing tiers (Price Range 1–2) unless entering with a value-orien</a:t>
            </a:r>
            <a:r>
              <a:rPr lang="en-US" sz="2186" spc="214">
                <a:solidFill>
                  <a:srgbClr val="FDFBFB"/>
                </a:solidFill>
                <a:latin typeface="Oswald"/>
                <a:ea typeface="Oswald"/>
                <a:cs typeface="Oswald"/>
                <a:sym typeface="Oswald"/>
              </a:rPr>
              <a:t>ted strategy</a:t>
            </a:r>
          </a:p>
          <a:p>
            <a:pPr algn="l" marL="472081" indent="-236041" lvl="1">
              <a:lnSpc>
                <a:spcPts val="3017"/>
              </a:lnSpc>
              <a:buFont typeface="Arial"/>
              <a:buChar char="•"/>
            </a:pPr>
            <a:r>
              <a:rPr lang="en-US" sz="2186" spc="214">
                <a:solidFill>
                  <a:srgbClr val="FDFBFB"/>
                </a:solidFill>
                <a:latin typeface="Oswald"/>
                <a:ea typeface="Oswald"/>
                <a:cs typeface="Oswald"/>
                <a:sym typeface="Oswald"/>
              </a:rPr>
              <a:t>These segments showed lower average ratings and customer satisfaction</a:t>
            </a:r>
          </a:p>
        </p:txBody>
      </p:sp>
      <p:sp>
        <p:nvSpPr>
          <p:cNvPr name="TextBox 33" id="33"/>
          <p:cNvSpPr txBox="true"/>
          <p:nvPr/>
        </p:nvSpPr>
        <p:spPr>
          <a:xfrm rot="0">
            <a:off x="1031199" y="3028925"/>
            <a:ext cx="16230600" cy="732790"/>
          </a:xfrm>
          <a:prstGeom prst="rect">
            <a:avLst/>
          </a:prstGeom>
        </p:spPr>
        <p:txBody>
          <a:bodyPr anchor="t" rtlCol="false" tIns="0" lIns="0" bIns="0" rIns="0">
            <a:spAutoFit/>
          </a:bodyPr>
          <a:lstStyle/>
          <a:p>
            <a:pPr algn="l">
              <a:lnSpc>
                <a:spcPts val="2990"/>
              </a:lnSpc>
            </a:pPr>
            <a:r>
              <a:rPr lang="en-US" sz="2300">
                <a:solidFill>
                  <a:srgbClr val="000000"/>
                </a:solidFill>
                <a:latin typeface="Oswald"/>
                <a:ea typeface="Oswald"/>
                <a:cs typeface="Oswald"/>
                <a:sym typeface="Oswald"/>
              </a:rPr>
              <a:t>Beyond location, it’s the experience that defines success. And the data was clear: when customers find value, convenience, and trust they reward it with loyalty. L</a:t>
            </a:r>
            <a:r>
              <a:rPr lang="en-US" sz="2300">
                <a:solidFill>
                  <a:srgbClr val="000000"/>
                </a:solidFill>
                <a:latin typeface="Oswald"/>
                <a:ea typeface="Oswald"/>
                <a:cs typeface="Oswald"/>
                <a:sym typeface="Oswald"/>
              </a:rPr>
              <a:t>et’s look at how pricing </a:t>
            </a:r>
            <a:r>
              <a:rPr lang="en-US" sz="2300">
                <a:solidFill>
                  <a:srgbClr val="000000"/>
                </a:solidFill>
                <a:latin typeface="Oswald"/>
                <a:ea typeface="Oswald"/>
                <a:cs typeface="Oswald"/>
                <a:sym typeface="Oswald"/>
              </a:rPr>
              <a:t>an</a:t>
            </a:r>
            <a:r>
              <a:rPr lang="en-US" sz="2300">
                <a:solidFill>
                  <a:srgbClr val="000000"/>
                </a:solidFill>
                <a:latin typeface="Oswald"/>
                <a:ea typeface="Oswald"/>
                <a:cs typeface="Oswald"/>
                <a:sym typeface="Oswald"/>
              </a:rPr>
              <a:t>d service design can </a:t>
            </a:r>
            <a:r>
              <a:rPr lang="en-US" sz="2300">
                <a:solidFill>
                  <a:srgbClr val="000000"/>
                </a:solidFill>
                <a:latin typeface="Oswald"/>
                <a:ea typeface="Oswald"/>
                <a:cs typeface="Oswald"/>
                <a:sym typeface="Oswald"/>
              </a:rPr>
              <a:t>elevate satisfaction and boost visibility.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478140"/>
            <a:ext cx="10709633" cy="1215920"/>
            <a:chOff x="0" y="0"/>
            <a:chExt cx="2068204" cy="234814"/>
          </a:xfrm>
        </p:grpSpPr>
        <p:sp>
          <p:nvSpPr>
            <p:cNvPr name="Freeform 5" id="5"/>
            <p:cNvSpPr/>
            <p:nvPr/>
          </p:nvSpPr>
          <p:spPr>
            <a:xfrm flipH="false" flipV="false" rot="0">
              <a:off x="0" y="0"/>
              <a:ext cx="2068204" cy="234814"/>
            </a:xfrm>
            <a:custGeom>
              <a:avLst/>
              <a:gdLst/>
              <a:ahLst/>
              <a:cxnLst/>
              <a:rect r="r" b="b" t="t" l="l"/>
              <a:pathLst>
                <a:path h="234814" w="2068204">
                  <a:moveTo>
                    <a:pt x="0" y="0"/>
                  </a:moveTo>
                  <a:lnTo>
                    <a:pt x="2068204" y="0"/>
                  </a:lnTo>
                  <a:lnTo>
                    <a:pt x="2068204" y="234814"/>
                  </a:lnTo>
                  <a:lnTo>
                    <a:pt x="0" y="234814"/>
                  </a:ln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0" y="-19050"/>
              <a:ext cx="2068204" cy="253864"/>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028700" y="7636435"/>
            <a:ext cx="4473739" cy="1621865"/>
          </a:xfrm>
          <a:custGeom>
            <a:avLst/>
            <a:gdLst/>
            <a:ahLst/>
            <a:cxnLst/>
            <a:rect r="r" b="b" t="t" l="l"/>
            <a:pathLst>
              <a:path h="1621865" w="4473739">
                <a:moveTo>
                  <a:pt x="0" y="0"/>
                </a:moveTo>
                <a:lnTo>
                  <a:pt x="4473739" y="0"/>
                </a:lnTo>
                <a:lnTo>
                  <a:pt x="4473739" y="1621865"/>
                </a:lnTo>
                <a:lnTo>
                  <a:pt x="0" y="1621865"/>
                </a:lnTo>
                <a:lnTo>
                  <a:pt x="0" y="0"/>
                </a:lnTo>
                <a:close/>
              </a:path>
            </a:pathLst>
          </a:custGeom>
          <a:blipFill>
            <a:blip r:embed="rId5"/>
            <a:stretch>
              <a:fillRect l="0" t="-41888" r="0" b="-41888"/>
            </a:stretch>
          </a:blipFill>
          <a:ln w="38100" cap="sq">
            <a:solidFill>
              <a:srgbClr val="000000"/>
            </a:solidFill>
            <a:prstDash val="solid"/>
            <a:miter/>
          </a:ln>
        </p:spPr>
      </p:sp>
      <p:grpSp>
        <p:nvGrpSpPr>
          <p:cNvPr name="Group 8" id="8"/>
          <p:cNvGrpSpPr/>
          <p:nvPr/>
        </p:nvGrpSpPr>
        <p:grpSpPr>
          <a:xfrm rot="0">
            <a:off x="1028700" y="7140108"/>
            <a:ext cx="4473739" cy="730165"/>
            <a:chOff x="0" y="0"/>
            <a:chExt cx="1178269" cy="192307"/>
          </a:xfrm>
        </p:grpSpPr>
        <p:sp>
          <p:nvSpPr>
            <p:cNvPr name="Freeform 9" id="9"/>
            <p:cNvSpPr/>
            <p:nvPr/>
          </p:nvSpPr>
          <p:spPr>
            <a:xfrm flipH="false" flipV="false" rot="0">
              <a:off x="0" y="0"/>
              <a:ext cx="1178269" cy="192307"/>
            </a:xfrm>
            <a:custGeom>
              <a:avLst/>
              <a:gdLst/>
              <a:ahLst/>
              <a:cxnLst/>
              <a:rect r="r" b="b" t="t" l="l"/>
              <a:pathLst>
                <a:path h="192307" w="1178269">
                  <a:moveTo>
                    <a:pt x="0" y="0"/>
                  </a:moveTo>
                  <a:lnTo>
                    <a:pt x="1178269" y="0"/>
                  </a:lnTo>
                  <a:lnTo>
                    <a:pt x="1178269" y="192307"/>
                  </a:lnTo>
                  <a:lnTo>
                    <a:pt x="0" y="192307"/>
                  </a:lnTo>
                  <a:close/>
                </a:path>
              </a:pathLst>
            </a:custGeom>
            <a:solidFill>
              <a:srgbClr val="1A1A1A"/>
            </a:solidFill>
          </p:spPr>
        </p:sp>
        <p:sp>
          <p:nvSpPr>
            <p:cNvPr name="TextBox 10" id="10"/>
            <p:cNvSpPr txBox="true"/>
            <p:nvPr/>
          </p:nvSpPr>
          <p:spPr>
            <a:xfrm>
              <a:off x="0" y="-57150"/>
              <a:ext cx="1178269" cy="249457"/>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Mission</a:t>
              </a:r>
            </a:p>
          </p:txBody>
        </p:sp>
      </p:grpSp>
      <p:grpSp>
        <p:nvGrpSpPr>
          <p:cNvPr name="Group 11" id="11"/>
          <p:cNvGrpSpPr/>
          <p:nvPr/>
        </p:nvGrpSpPr>
        <p:grpSpPr>
          <a:xfrm rot="0">
            <a:off x="12785561" y="4798629"/>
            <a:ext cx="4473739" cy="730165"/>
            <a:chOff x="0" y="0"/>
            <a:chExt cx="1178269" cy="192307"/>
          </a:xfrm>
        </p:grpSpPr>
        <p:sp>
          <p:nvSpPr>
            <p:cNvPr name="Freeform 12" id="12"/>
            <p:cNvSpPr/>
            <p:nvPr/>
          </p:nvSpPr>
          <p:spPr>
            <a:xfrm flipH="false" flipV="false" rot="0">
              <a:off x="0" y="0"/>
              <a:ext cx="1178269" cy="192307"/>
            </a:xfrm>
            <a:custGeom>
              <a:avLst/>
              <a:gdLst/>
              <a:ahLst/>
              <a:cxnLst/>
              <a:rect r="r" b="b" t="t" l="l"/>
              <a:pathLst>
                <a:path h="192307" w="1178269">
                  <a:moveTo>
                    <a:pt x="0" y="0"/>
                  </a:moveTo>
                  <a:lnTo>
                    <a:pt x="1178269" y="0"/>
                  </a:lnTo>
                  <a:lnTo>
                    <a:pt x="1178269" y="192307"/>
                  </a:lnTo>
                  <a:lnTo>
                    <a:pt x="0" y="192307"/>
                  </a:lnTo>
                  <a:close/>
                </a:path>
              </a:pathLst>
            </a:custGeom>
            <a:solidFill>
              <a:srgbClr val="1A1A1A"/>
            </a:solidFill>
          </p:spPr>
        </p:sp>
        <p:sp>
          <p:nvSpPr>
            <p:cNvPr name="TextBox 13" id="13"/>
            <p:cNvSpPr txBox="true"/>
            <p:nvPr/>
          </p:nvSpPr>
          <p:spPr>
            <a:xfrm>
              <a:off x="0" y="-57150"/>
              <a:ext cx="1178269" cy="249457"/>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Mission</a:t>
              </a:r>
            </a:p>
          </p:txBody>
        </p:sp>
      </p:grpSp>
      <p:sp>
        <p:nvSpPr>
          <p:cNvPr name="Freeform 14" id="14"/>
          <p:cNvSpPr/>
          <p:nvPr/>
        </p:nvSpPr>
        <p:spPr>
          <a:xfrm flipH="false" flipV="false" rot="0">
            <a:off x="12785561" y="5294956"/>
            <a:ext cx="4473739" cy="1621865"/>
          </a:xfrm>
          <a:custGeom>
            <a:avLst/>
            <a:gdLst/>
            <a:ahLst/>
            <a:cxnLst/>
            <a:rect r="r" b="b" t="t" l="l"/>
            <a:pathLst>
              <a:path h="1621865" w="4473739">
                <a:moveTo>
                  <a:pt x="0" y="0"/>
                </a:moveTo>
                <a:lnTo>
                  <a:pt x="4473739" y="0"/>
                </a:lnTo>
                <a:lnTo>
                  <a:pt x="4473739" y="1621865"/>
                </a:lnTo>
                <a:lnTo>
                  <a:pt x="0" y="1621865"/>
                </a:lnTo>
                <a:lnTo>
                  <a:pt x="0" y="0"/>
                </a:lnTo>
                <a:close/>
              </a:path>
            </a:pathLst>
          </a:custGeom>
          <a:blipFill>
            <a:blip r:embed="rId6"/>
            <a:stretch>
              <a:fillRect l="0" t="-44819" r="0" b="-44819"/>
            </a:stretch>
          </a:blipFill>
          <a:ln w="38100" cap="sq">
            <a:solidFill>
              <a:srgbClr val="000000"/>
            </a:solidFill>
            <a:prstDash val="solid"/>
            <a:miter/>
          </a:ln>
        </p:spPr>
      </p:sp>
      <p:sp>
        <p:nvSpPr>
          <p:cNvPr name="TextBox 15" id="15"/>
          <p:cNvSpPr txBox="true"/>
          <p:nvPr/>
        </p:nvSpPr>
        <p:spPr>
          <a:xfrm rot="0">
            <a:off x="1028700" y="2556297"/>
            <a:ext cx="10709633" cy="1021507"/>
          </a:xfrm>
          <a:prstGeom prst="rect">
            <a:avLst/>
          </a:prstGeom>
        </p:spPr>
        <p:txBody>
          <a:bodyPr anchor="t" rtlCol="false" tIns="0" lIns="0" bIns="0" rIns="0">
            <a:spAutoFit/>
          </a:bodyPr>
          <a:lstStyle/>
          <a:p>
            <a:pPr algn="ctr">
              <a:lnSpc>
                <a:spcPts val="2734"/>
              </a:lnSpc>
            </a:pPr>
            <a:r>
              <a:rPr lang="en-US" sz="1981" spc="194">
                <a:solidFill>
                  <a:srgbClr val="231F20"/>
                </a:solidFill>
                <a:latin typeface="Oswald"/>
                <a:ea typeface="Oswald"/>
                <a:cs typeface="Oswald"/>
                <a:sym typeface="Oswald"/>
              </a:rPr>
              <a:t>What’s on the plate matters just as much as where the table is. The top-rated restaurants didn’t just serve food, they served the right food. And in markets where competitors are falling short, the opportunity to disrupt and delight is wide open.</a:t>
            </a:r>
          </a:p>
        </p:txBody>
      </p:sp>
      <p:grpSp>
        <p:nvGrpSpPr>
          <p:cNvPr name="Group 16" id="16"/>
          <p:cNvGrpSpPr/>
          <p:nvPr/>
        </p:nvGrpSpPr>
        <p:grpSpPr>
          <a:xfrm rot="0">
            <a:off x="1028700" y="7140108"/>
            <a:ext cx="4473739" cy="730165"/>
            <a:chOff x="0" y="0"/>
            <a:chExt cx="1178269" cy="192307"/>
          </a:xfrm>
        </p:grpSpPr>
        <p:sp>
          <p:nvSpPr>
            <p:cNvPr name="Freeform 17" id="17"/>
            <p:cNvSpPr/>
            <p:nvPr/>
          </p:nvSpPr>
          <p:spPr>
            <a:xfrm flipH="false" flipV="false" rot="0">
              <a:off x="0" y="0"/>
              <a:ext cx="1178269" cy="192307"/>
            </a:xfrm>
            <a:custGeom>
              <a:avLst/>
              <a:gdLst/>
              <a:ahLst/>
              <a:cxnLst/>
              <a:rect r="r" b="b" t="t" l="l"/>
              <a:pathLst>
                <a:path h="192307" w="1178269">
                  <a:moveTo>
                    <a:pt x="0" y="0"/>
                  </a:moveTo>
                  <a:lnTo>
                    <a:pt x="1178269" y="0"/>
                  </a:lnTo>
                  <a:lnTo>
                    <a:pt x="1178269" y="192307"/>
                  </a:lnTo>
                  <a:lnTo>
                    <a:pt x="0" y="192307"/>
                  </a:lnTo>
                  <a:close/>
                </a:path>
              </a:pathLst>
            </a:custGeom>
            <a:solidFill>
              <a:srgbClr val="1A1A1A"/>
            </a:solidFill>
          </p:spPr>
        </p:sp>
        <p:sp>
          <p:nvSpPr>
            <p:cNvPr name="TextBox 18" id="18"/>
            <p:cNvSpPr txBox="true"/>
            <p:nvPr/>
          </p:nvSpPr>
          <p:spPr>
            <a:xfrm>
              <a:off x="0" y="-47625"/>
              <a:ext cx="1178269" cy="239932"/>
            </a:xfrm>
            <a:prstGeom prst="rect">
              <a:avLst/>
            </a:prstGeom>
          </p:spPr>
          <p:txBody>
            <a:bodyPr anchor="ctr" rtlCol="false" tIns="50800" lIns="50800" bIns="50800" rIns="50800"/>
            <a:lstStyle/>
            <a:p>
              <a:pPr algn="ctr" marL="0" indent="0" lvl="0">
                <a:lnSpc>
                  <a:spcPts val="3726"/>
                </a:lnSpc>
                <a:spcBef>
                  <a:spcPct val="0"/>
                </a:spcBef>
              </a:pPr>
              <a:r>
                <a:rPr lang="en-US" sz="2700" spc="27">
                  <a:solidFill>
                    <a:srgbClr val="FFFFFF"/>
                  </a:solidFill>
                  <a:latin typeface="Oswald"/>
                  <a:ea typeface="Oswald"/>
                  <a:cs typeface="Oswald"/>
                  <a:sym typeface="Oswald"/>
                </a:rPr>
                <a:t>COMPETITIONS</a:t>
              </a:r>
            </a:p>
          </p:txBody>
        </p:sp>
      </p:grpSp>
      <p:grpSp>
        <p:nvGrpSpPr>
          <p:cNvPr name="Group 19" id="19"/>
          <p:cNvGrpSpPr/>
          <p:nvPr/>
        </p:nvGrpSpPr>
        <p:grpSpPr>
          <a:xfrm rot="0">
            <a:off x="12785561" y="4798629"/>
            <a:ext cx="4473739" cy="730165"/>
            <a:chOff x="0" y="0"/>
            <a:chExt cx="1178269" cy="192307"/>
          </a:xfrm>
        </p:grpSpPr>
        <p:sp>
          <p:nvSpPr>
            <p:cNvPr name="Freeform 20" id="20"/>
            <p:cNvSpPr/>
            <p:nvPr/>
          </p:nvSpPr>
          <p:spPr>
            <a:xfrm flipH="false" flipV="false" rot="0">
              <a:off x="0" y="0"/>
              <a:ext cx="1178269" cy="192307"/>
            </a:xfrm>
            <a:custGeom>
              <a:avLst/>
              <a:gdLst/>
              <a:ahLst/>
              <a:cxnLst/>
              <a:rect r="r" b="b" t="t" l="l"/>
              <a:pathLst>
                <a:path h="192307" w="1178269">
                  <a:moveTo>
                    <a:pt x="0" y="0"/>
                  </a:moveTo>
                  <a:lnTo>
                    <a:pt x="1178269" y="0"/>
                  </a:lnTo>
                  <a:lnTo>
                    <a:pt x="1178269" y="192307"/>
                  </a:lnTo>
                  <a:lnTo>
                    <a:pt x="0" y="192307"/>
                  </a:lnTo>
                  <a:close/>
                </a:path>
              </a:pathLst>
            </a:custGeom>
            <a:solidFill>
              <a:srgbClr val="1A1A1A"/>
            </a:solidFill>
          </p:spPr>
        </p:sp>
        <p:sp>
          <p:nvSpPr>
            <p:cNvPr name="TextBox 21" id="21"/>
            <p:cNvSpPr txBox="true"/>
            <p:nvPr/>
          </p:nvSpPr>
          <p:spPr>
            <a:xfrm>
              <a:off x="0" y="-47625"/>
              <a:ext cx="1178269" cy="239932"/>
            </a:xfrm>
            <a:prstGeom prst="rect">
              <a:avLst/>
            </a:prstGeom>
          </p:spPr>
          <p:txBody>
            <a:bodyPr anchor="ctr" rtlCol="false" tIns="50800" lIns="50800" bIns="50800" rIns="50800"/>
            <a:lstStyle/>
            <a:p>
              <a:pPr algn="ctr" marL="0" indent="0" lvl="0">
                <a:lnSpc>
                  <a:spcPts val="3726"/>
                </a:lnSpc>
                <a:spcBef>
                  <a:spcPct val="0"/>
                </a:spcBef>
              </a:pPr>
              <a:r>
                <a:rPr lang="en-US" sz="2700" spc="27">
                  <a:solidFill>
                    <a:srgbClr val="FFFFFF"/>
                  </a:solidFill>
                  <a:latin typeface="Oswald"/>
                  <a:ea typeface="Oswald"/>
                  <a:cs typeface="Oswald"/>
                  <a:sym typeface="Oswald"/>
                </a:rPr>
                <a:t>CUISINES</a:t>
              </a:r>
            </a:p>
          </p:txBody>
        </p:sp>
      </p:grpSp>
      <p:sp>
        <p:nvSpPr>
          <p:cNvPr name="TextBox 22" id="22"/>
          <p:cNvSpPr txBox="true"/>
          <p:nvPr/>
        </p:nvSpPr>
        <p:spPr>
          <a:xfrm rot="0">
            <a:off x="5759176" y="7326501"/>
            <a:ext cx="8900334" cy="1707307"/>
          </a:xfrm>
          <a:prstGeom prst="rect">
            <a:avLst/>
          </a:prstGeom>
        </p:spPr>
        <p:txBody>
          <a:bodyPr anchor="t" rtlCol="false" tIns="0" lIns="0" bIns="0" rIns="0">
            <a:spAutoFit/>
          </a:bodyPr>
          <a:lstStyle/>
          <a:p>
            <a:pPr algn="l" marL="427769" indent="-213884" lvl="1">
              <a:lnSpc>
                <a:spcPts val="2734"/>
              </a:lnSpc>
              <a:buFont typeface="Arial"/>
              <a:buChar char="•"/>
            </a:pPr>
            <a:r>
              <a:rPr lang="en-US" sz="1981" spc="194">
                <a:solidFill>
                  <a:srgbClr val="231F20"/>
                </a:solidFill>
                <a:latin typeface="Oswald"/>
                <a:ea typeface="Oswald"/>
                <a:cs typeface="Oswald"/>
                <a:sym typeface="Oswald"/>
              </a:rPr>
              <a:t>Zomato’s expansion should benchmark against proven competitors in each region while introducing differentiators whether that’s speed, convenience, sustainability, or digital-first service. </a:t>
            </a:r>
          </a:p>
          <a:p>
            <a:pPr algn="l" marL="427769" indent="-213884" lvl="1">
              <a:lnSpc>
                <a:spcPts val="2734"/>
              </a:lnSpc>
              <a:buFont typeface="Arial"/>
              <a:buChar char="•"/>
            </a:pPr>
            <a:r>
              <a:rPr lang="en-US" sz="1981" spc="194">
                <a:solidFill>
                  <a:srgbClr val="231F20"/>
                </a:solidFill>
                <a:latin typeface="Oswald"/>
                <a:ea typeface="Oswald"/>
                <a:cs typeface="Oswald"/>
                <a:sym typeface="Oswald"/>
              </a:rPr>
              <a:t>At the same time, targeting markets with weak incumbents opens the door to reclaim dissatisfied diners and build brand loyalty from day one.</a:t>
            </a:r>
          </a:p>
        </p:txBody>
      </p:sp>
      <p:sp>
        <p:nvSpPr>
          <p:cNvPr name="TextBox 23" id="23"/>
          <p:cNvSpPr txBox="true"/>
          <p:nvPr/>
        </p:nvSpPr>
        <p:spPr>
          <a:xfrm rot="0">
            <a:off x="3536770" y="4986975"/>
            <a:ext cx="8900334" cy="2050207"/>
          </a:xfrm>
          <a:prstGeom prst="rect">
            <a:avLst/>
          </a:prstGeom>
        </p:spPr>
        <p:txBody>
          <a:bodyPr anchor="t" rtlCol="false" tIns="0" lIns="0" bIns="0" rIns="0">
            <a:spAutoFit/>
          </a:bodyPr>
          <a:lstStyle/>
          <a:p>
            <a:pPr algn="l" marL="427769" indent="-213884" lvl="1">
              <a:lnSpc>
                <a:spcPts val="2734"/>
              </a:lnSpc>
              <a:buFont typeface="Arial"/>
              <a:buChar char="•"/>
            </a:pPr>
            <a:r>
              <a:rPr lang="en-US" sz="1981" spc="194">
                <a:solidFill>
                  <a:srgbClr val="231F20"/>
                </a:solidFill>
                <a:latin typeface="Oswald"/>
                <a:ea typeface="Oswald"/>
                <a:cs typeface="Oswald"/>
                <a:sym typeface="Oswald"/>
              </a:rPr>
              <a:t>Design menus with 4–6 curated cuisines to balance diversity and focus, maximizing customer satisfaction without overwhelming the kitchen or diners.</a:t>
            </a:r>
          </a:p>
          <a:p>
            <a:pPr algn="l" marL="427769" indent="-213884" lvl="1">
              <a:lnSpc>
                <a:spcPts val="2734"/>
              </a:lnSpc>
              <a:buFont typeface="Arial"/>
              <a:buChar char="•"/>
            </a:pPr>
            <a:r>
              <a:rPr lang="en-US" sz="1981" spc="194">
                <a:solidFill>
                  <a:srgbClr val="231F20"/>
                </a:solidFill>
                <a:latin typeface="Oswald"/>
                <a:ea typeface="Oswald"/>
                <a:cs typeface="Oswald"/>
                <a:sym typeface="Oswald"/>
              </a:rPr>
              <a:t>Avoid excessive menu diversification especially offering more than 6 cuisines</a:t>
            </a:r>
          </a:p>
          <a:p>
            <a:pPr algn="l">
              <a:lnSpc>
                <a:spcPts val="2734"/>
              </a:lnSpc>
            </a:pPr>
          </a:p>
        </p:txBody>
      </p:sp>
      <p:sp>
        <p:nvSpPr>
          <p:cNvPr name="TextBox 24" id="24"/>
          <p:cNvSpPr txBox="true"/>
          <p:nvPr/>
        </p:nvSpPr>
        <p:spPr>
          <a:xfrm rot="0">
            <a:off x="1028700" y="895350"/>
            <a:ext cx="13764907" cy="1349947"/>
          </a:xfrm>
          <a:prstGeom prst="rect">
            <a:avLst/>
          </a:prstGeom>
        </p:spPr>
        <p:txBody>
          <a:bodyPr anchor="t" rtlCol="false" tIns="0" lIns="0" bIns="0" rIns="0">
            <a:spAutoFit/>
          </a:bodyPr>
          <a:lstStyle/>
          <a:p>
            <a:pPr algn="l">
              <a:lnSpc>
                <a:spcPts val="11082"/>
              </a:lnSpc>
            </a:pPr>
            <a:r>
              <a:rPr lang="en-US" sz="8030" spc="786">
                <a:solidFill>
                  <a:srgbClr val="000000"/>
                </a:solidFill>
                <a:latin typeface="Oswald"/>
                <a:ea typeface="Oswald"/>
                <a:cs typeface="Oswald"/>
                <a:sym typeface="Oswald"/>
              </a:rPr>
              <a:t>DESIGNING MENUS THAT WIN</a:t>
            </a:r>
          </a:p>
        </p:txBody>
      </p:sp>
      <p:grpSp>
        <p:nvGrpSpPr>
          <p:cNvPr name="Group 25" id="25"/>
          <p:cNvGrpSpPr/>
          <p:nvPr/>
        </p:nvGrpSpPr>
        <p:grpSpPr>
          <a:xfrm rot="0">
            <a:off x="3536770" y="4798629"/>
            <a:ext cx="8900334" cy="2118192"/>
            <a:chOff x="0" y="0"/>
            <a:chExt cx="1718799" cy="409057"/>
          </a:xfrm>
        </p:grpSpPr>
        <p:sp>
          <p:nvSpPr>
            <p:cNvPr name="Freeform 26" id="26"/>
            <p:cNvSpPr/>
            <p:nvPr/>
          </p:nvSpPr>
          <p:spPr>
            <a:xfrm flipH="false" flipV="false" rot="0">
              <a:off x="0" y="0"/>
              <a:ext cx="1718799" cy="409057"/>
            </a:xfrm>
            <a:custGeom>
              <a:avLst/>
              <a:gdLst/>
              <a:ahLst/>
              <a:cxnLst/>
              <a:rect r="r" b="b" t="t" l="l"/>
              <a:pathLst>
                <a:path h="409057" w="1718799">
                  <a:moveTo>
                    <a:pt x="0" y="0"/>
                  </a:moveTo>
                  <a:lnTo>
                    <a:pt x="1718799" y="0"/>
                  </a:lnTo>
                  <a:lnTo>
                    <a:pt x="1718799" y="409057"/>
                  </a:lnTo>
                  <a:lnTo>
                    <a:pt x="0" y="409057"/>
                  </a:lnTo>
                  <a:close/>
                </a:path>
              </a:pathLst>
            </a:custGeom>
            <a:solidFill>
              <a:srgbClr val="000000">
                <a:alpha val="0"/>
              </a:srgbClr>
            </a:solidFill>
            <a:ln w="38100" cap="sq">
              <a:solidFill>
                <a:srgbClr val="000000"/>
              </a:solidFill>
              <a:prstDash val="solid"/>
              <a:miter/>
            </a:ln>
          </p:spPr>
        </p:sp>
        <p:sp>
          <p:nvSpPr>
            <p:cNvPr name="TextBox 27" id="27"/>
            <p:cNvSpPr txBox="true"/>
            <p:nvPr/>
          </p:nvSpPr>
          <p:spPr>
            <a:xfrm>
              <a:off x="0" y="-19050"/>
              <a:ext cx="1718799" cy="428107"/>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5759176" y="7140108"/>
            <a:ext cx="9034431" cy="2118192"/>
            <a:chOff x="0" y="0"/>
            <a:chExt cx="1744696" cy="409057"/>
          </a:xfrm>
        </p:grpSpPr>
        <p:sp>
          <p:nvSpPr>
            <p:cNvPr name="Freeform 29" id="29"/>
            <p:cNvSpPr/>
            <p:nvPr/>
          </p:nvSpPr>
          <p:spPr>
            <a:xfrm flipH="false" flipV="false" rot="0">
              <a:off x="0" y="0"/>
              <a:ext cx="1744696" cy="409057"/>
            </a:xfrm>
            <a:custGeom>
              <a:avLst/>
              <a:gdLst/>
              <a:ahLst/>
              <a:cxnLst/>
              <a:rect r="r" b="b" t="t" l="l"/>
              <a:pathLst>
                <a:path h="409057" w="1744696">
                  <a:moveTo>
                    <a:pt x="0" y="0"/>
                  </a:moveTo>
                  <a:lnTo>
                    <a:pt x="1744696" y="0"/>
                  </a:lnTo>
                  <a:lnTo>
                    <a:pt x="1744696" y="409057"/>
                  </a:lnTo>
                  <a:lnTo>
                    <a:pt x="0" y="409057"/>
                  </a:lnTo>
                  <a:close/>
                </a:path>
              </a:pathLst>
            </a:custGeom>
            <a:solidFill>
              <a:srgbClr val="000000">
                <a:alpha val="0"/>
              </a:srgbClr>
            </a:solidFill>
            <a:ln w="38100" cap="sq">
              <a:solidFill>
                <a:srgbClr val="000000"/>
              </a:solidFill>
              <a:prstDash val="solid"/>
              <a:miter/>
            </a:ln>
          </p:spPr>
        </p:sp>
        <p:sp>
          <p:nvSpPr>
            <p:cNvPr name="TextBox 30" id="30"/>
            <p:cNvSpPr txBox="true"/>
            <p:nvPr/>
          </p:nvSpPr>
          <p:spPr>
            <a:xfrm>
              <a:off x="0" y="-19050"/>
              <a:ext cx="1744696" cy="428107"/>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3465971" y="9239250"/>
            <a:ext cx="11356057"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10799999">
            <a:off x="-6021486" y="-7478114"/>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82823" y="1999743"/>
            <a:ext cx="13922353" cy="6287514"/>
          </a:xfrm>
          <a:custGeom>
            <a:avLst/>
            <a:gdLst/>
            <a:ahLst/>
            <a:cxnLst/>
            <a:rect r="r" b="b" t="t" l="l"/>
            <a:pathLst>
              <a:path h="6287514" w="13922353">
                <a:moveTo>
                  <a:pt x="0" y="0"/>
                </a:moveTo>
                <a:lnTo>
                  <a:pt x="13922354" y="0"/>
                </a:lnTo>
                <a:lnTo>
                  <a:pt x="13922354" y="6287514"/>
                </a:lnTo>
                <a:lnTo>
                  <a:pt x="0" y="6287514"/>
                </a:lnTo>
                <a:lnTo>
                  <a:pt x="0" y="0"/>
                </a:lnTo>
                <a:close/>
              </a:path>
            </a:pathLst>
          </a:custGeom>
          <a:blipFill>
            <a:blip r:embed="rId5"/>
            <a:stretch>
              <a:fillRect l="0" t="0" r="0" b="0"/>
            </a:stretch>
          </a:blipFill>
        </p:spPr>
      </p:sp>
      <p:sp>
        <p:nvSpPr>
          <p:cNvPr name="TextBox 7" id="7"/>
          <p:cNvSpPr txBox="true"/>
          <p:nvPr/>
        </p:nvSpPr>
        <p:spPr>
          <a:xfrm rot="0">
            <a:off x="3367511" y="912688"/>
            <a:ext cx="11552977" cy="1107629"/>
          </a:xfrm>
          <a:prstGeom prst="rect">
            <a:avLst/>
          </a:prstGeom>
        </p:spPr>
        <p:txBody>
          <a:bodyPr anchor="t" rtlCol="false" tIns="0" lIns="0" bIns="0" rIns="0">
            <a:spAutoFit/>
          </a:bodyPr>
          <a:lstStyle/>
          <a:p>
            <a:pPr algn="ctr">
              <a:lnSpc>
                <a:spcPts val="9035"/>
              </a:lnSpc>
            </a:pPr>
            <a:r>
              <a:rPr lang="en-US" b="true" sz="6547" spc="347">
                <a:solidFill>
                  <a:srgbClr val="231F20"/>
                </a:solidFill>
                <a:latin typeface="Oswald Bold"/>
                <a:ea typeface="Oswald Bold"/>
                <a:cs typeface="Oswald Bold"/>
                <a:sym typeface="Oswald Bold"/>
              </a:rPr>
              <a:t>DASHBOARD</a:t>
            </a:r>
          </a:p>
        </p:txBody>
      </p:sp>
      <p:sp>
        <p:nvSpPr>
          <p:cNvPr name="TextBox 8" id="8"/>
          <p:cNvSpPr txBox="true"/>
          <p:nvPr/>
        </p:nvSpPr>
        <p:spPr>
          <a:xfrm rot="0">
            <a:off x="1028700" y="8377809"/>
            <a:ext cx="16230600" cy="732790"/>
          </a:xfrm>
          <a:prstGeom prst="rect">
            <a:avLst/>
          </a:prstGeom>
        </p:spPr>
        <p:txBody>
          <a:bodyPr anchor="t" rtlCol="false" tIns="0" lIns="0" bIns="0" rIns="0">
            <a:spAutoFit/>
          </a:bodyPr>
          <a:lstStyle/>
          <a:p>
            <a:pPr algn="ctr">
              <a:lnSpc>
                <a:spcPts val="2990"/>
              </a:lnSpc>
            </a:pPr>
            <a:r>
              <a:rPr lang="en-US" sz="2300">
                <a:solidFill>
                  <a:srgbClr val="000000"/>
                </a:solidFill>
                <a:latin typeface="Oswald"/>
                <a:ea typeface="Oswald"/>
                <a:cs typeface="Oswald"/>
                <a:sym typeface="Oswald"/>
              </a:rPr>
              <a:t>All these insights came together not just in slides, but in a tool; a dashboard where anyone can explore, analyze, and decide.</a:t>
            </a:r>
          </a:p>
          <a:p>
            <a:pPr algn="ctr">
              <a:lnSpc>
                <a:spcPts val="2990"/>
              </a:lnSpc>
            </a:pPr>
            <a:r>
              <a:rPr lang="en-US" sz="2300">
                <a:solidFill>
                  <a:srgbClr val="000000"/>
                </a:solidFill>
                <a:latin typeface="Oswald"/>
                <a:ea typeface="Oswald"/>
                <a:cs typeface="Oswald"/>
                <a:sym typeface="Oswald"/>
              </a:rPr>
              <a:t> It’s where the data continu</a:t>
            </a:r>
            <a:r>
              <a:rPr lang="en-US" sz="2300">
                <a:solidFill>
                  <a:srgbClr val="000000"/>
                </a:solidFill>
                <a:latin typeface="Oswald"/>
                <a:ea typeface="Oswald"/>
                <a:cs typeface="Oswald"/>
                <a:sym typeface="Oswald"/>
              </a:rPr>
              <a:t>es to speak, live, interactive, </a:t>
            </a:r>
            <a:r>
              <a:rPr lang="en-US" sz="2300">
                <a:solidFill>
                  <a:srgbClr val="000000"/>
                </a:solidFill>
                <a:latin typeface="Oswald"/>
                <a:ea typeface="Oswald"/>
                <a:cs typeface="Oswald"/>
                <a:sym typeface="Oswald"/>
              </a:rPr>
              <a:t>an</a:t>
            </a:r>
            <a:r>
              <a:rPr lang="en-US" sz="2300">
                <a:solidFill>
                  <a:srgbClr val="000000"/>
                </a:solidFill>
                <a:latin typeface="Oswald"/>
                <a:ea typeface="Oswald"/>
                <a:cs typeface="Oswald"/>
                <a:sym typeface="Oswald"/>
              </a:rPr>
              <a:t>d ready for r</a:t>
            </a:r>
            <a:r>
              <a:rPr lang="en-US" sz="2300">
                <a:solidFill>
                  <a:srgbClr val="000000"/>
                </a:solidFill>
                <a:latin typeface="Oswald"/>
                <a:ea typeface="Oswald"/>
                <a:cs typeface="Oswald"/>
                <a:sym typeface="Oswald"/>
              </a:rPr>
              <a:t>eal-time strategy.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11747442" y="-8437393"/>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86967" y="1086023"/>
            <a:ext cx="8114066" cy="1412030"/>
          </a:xfrm>
          <a:prstGeom prst="rect">
            <a:avLst/>
          </a:prstGeom>
        </p:spPr>
        <p:txBody>
          <a:bodyPr anchor="t" rtlCol="false" tIns="0" lIns="0" bIns="0" rIns="0">
            <a:spAutoFit/>
          </a:bodyPr>
          <a:lstStyle/>
          <a:p>
            <a:pPr algn="ctr">
              <a:lnSpc>
                <a:spcPts val="11563"/>
              </a:lnSpc>
            </a:pPr>
            <a:r>
              <a:rPr lang="en-US" sz="8379" spc="821">
                <a:solidFill>
                  <a:srgbClr val="FFFFFF"/>
                </a:solidFill>
                <a:latin typeface="Oswald"/>
                <a:ea typeface="Oswald"/>
                <a:cs typeface="Oswald"/>
                <a:sym typeface="Oswald"/>
              </a:rPr>
              <a:t>CONCLUSION</a:t>
            </a:r>
          </a:p>
        </p:txBody>
      </p:sp>
      <p:sp>
        <p:nvSpPr>
          <p:cNvPr name="TextBox 4" id="4"/>
          <p:cNvSpPr txBox="true"/>
          <p:nvPr/>
        </p:nvSpPr>
        <p:spPr>
          <a:xfrm rot="0">
            <a:off x="1028700" y="2808274"/>
            <a:ext cx="16230600" cy="5855970"/>
          </a:xfrm>
          <a:prstGeom prst="rect">
            <a:avLst/>
          </a:prstGeom>
        </p:spPr>
        <p:txBody>
          <a:bodyPr anchor="t" rtlCol="false" tIns="0" lIns="0" bIns="0" rIns="0">
            <a:spAutoFit/>
          </a:bodyPr>
          <a:lstStyle/>
          <a:p>
            <a:pPr algn="l" marL="518160" indent="-259080" lvl="1">
              <a:lnSpc>
                <a:spcPts val="3120"/>
              </a:lnSpc>
              <a:buFont typeface="Arial"/>
              <a:buChar char="•"/>
            </a:pPr>
            <a:r>
              <a:rPr lang="en-US" sz="2400">
                <a:solidFill>
                  <a:srgbClr val="FFFFFF"/>
                </a:solidFill>
                <a:latin typeface="Oswald"/>
                <a:ea typeface="Oswald"/>
                <a:cs typeface="Oswald"/>
                <a:sym typeface="Oswald"/>
              </a:rPr>
              <a:t>This project demonstrates how structured data analysis can drive meaningful business decisions in the restaurant industry. Through a mix of pivot tables, filtering techniques, segmentation logic, and custom formulas, we transformed a complex raw dataset into clear insights and strategic actions.</a:t>
            </a:r>
          </a:p>
          <a:p>
            <a:pPr algn="l" marL="518160" indent="-259080" lvl="1">
              <a:lnSpc>
                <a:spcPts val="3120"/>
              </a:lnSpc>
              <a:buFont typeface="Arial"/>
              <a:buChar char="•"/>
            </a:pPr>
            <a:r>
              <a:rPr lang="en-US" sz="2400">
                <a:solidFill>
                  <a:srgbClr val="FFFFFF"/>
                </a:solidFill>
                <a:latin typeface="Oswald"/>
                <a:ea typeface="Oswald"/>
                <a:cs typeface="Oswald"/>
                <a:sym typeface="Oswald"/>
              </a:rPr>
              <a:t>Key findings include: </a:t>
            </a:r>
          </a:p>
          <a:p>
            <a:pPr algn="l" marL="1036320" indent="-345440" lvl="2">
              <a:lnSpc>
                <a:spcPts val="3120"/>
              </a:lnSpc>
              <a:buFont typeface="Arial"/>
              <a:buChar char="⚬"/>
            </a:pPr>
            <a:r>
              <a:rPr lang="en-US" sz="2400">
                <a:solidFill>
                  <a:srgbClr val="FFFFFF"/>
                </a:solidFill>
                <a:latin typeface="Oswald"/>
                <a:ea typeface="Oswald"/>
                <a:cs typeface="Oswald"/>
                <a:sym typeface="Oswald"/>
              </a:rPr>
              <a:t>the identification of high-potential markets such as Indonesia, Philippines, South Africa, UK and the UAE</a:t>
            </a:r>
          </a:p>
          <a:p>
            <a:pPr algn="l" marL="1036320" indent="-345440" lvl="2">
              <a:lnSpc>
                <a:spcPts val="3120"/>
              </a:lnSpc>
              <a:buFont typeface="Arial"/>
              <a:buChar char="⚬"/>
            </a:pPr>
            <a:r>
              <a:rPr lang="en-US" sz="2400">
                <a:solidFill>
                  <a:srgbClr val="FFFFFF"/>
                </a:solidFill>
                <a:latin typeface="Oswald"/>
                <a:ea typeface="Oswald"/>
                <a:cs typeface="Oswald"/>
                <a:sym typeface="Oswald"/>
              </a:rPr>
              <a:t>the influence of features like delivery and booking on ratings and </a:t>
            </a:r>
          </a:p>
          <a:p>
            <a:pPr algn="l" marL="1036320" indent="-345440" lvl="2">
              <a:lnSpc>
                <a:spcPts val="3120"/>
              </a:lnSpc>
              <a:buFont typeface="Arial"/>
              <a:buChar char="⚬"/>
            </a:pPr>
            <a:r>
              <a:rPr lang="en-US" sz="2400">
                <a:solidFill>
                  <a:srgbClr val="FFFFFF"/>
                </a:solidFill>
                <a:latin typeface="Oswald"/>
                <a:ea typeface="Oswald"/>
                <a:cs typeface="Oswald"/>
                <a:sym typeface="Oswald"/>
              </a:rPr>
              <a:t>the value of targeted pricing and curated cuisine strategies. </a:t>
            </a:r>
          </a:p>
          <a:p>
            <a:pPr algn="l" marL="518160" indent="-259080" lvl="1">
              <a:lnSpc>
                <a:spcPts val="3120"/>
              </a:lnSpc>
              <a:buFont typeface="Arial"/>
              <a:buChar char="•"/>
            </a:pPr>
            <a:r>
              <a:rPr lang="en-US" sz="2400">
                <a:solidFill>
                  <a:srgbClr val="FFFFFF"/>
                </a:solidFill>
                <a:latin typeface="Oswald"/>
                <a:ea typeface="Oswald"/>
                <a:cs typeface="Oswald"/>
                <a:sym typeface="Oswald"/>
              </a:rPr>
              <a:t>By combining statistical rigor with interactive visuals, the project not only answers immediate business questions but also lays the groundwork for scalable, data-backed</a:t>
            </a:r>
            <a:r>
              <a:rPr lang="en-US" sz="2400">
                <a:solidFill>
                  <a:srgbClr val="FFFFFF"/>
                </a:solidFill>
                <a:latin typeface="Oswald"/>
                <a:ea typeface="Oswald"/>
                <a:cs typeface="Oswald"/>
                <a:sym typeface="Oswald"/>
              </a:rPr>
              <a:t> expansion strategies in emerging and mature markets alike.</a:t>
            </a:r>
          </a:p>
          <a:p>
            <a:pPr algn="l">
              <a:lnSpc>
                <a:spcPts val="3120"/>
              </a:lnSpc>
            </a:pPr>
          </a:p>
          <a:p>
            <a:pPr algn="l" marL="518160" indent="-259080" lvl="1">
              <a:lnSpc>
                <a:spcPts val="3120"/>
              </a:lnSpc>
              <a:buFont typeface="Arial"/>
              <a:buChar char="•"/>
            </a:pPr>
            <a:r>
              <a:rPr lang="en-US" sz="2400">
                <a:solidFill>
                  <a:srgbClr val="FFFFFF"/>
                </a:solidFill>
                <a:latin typeface="Oswald"/>
                <a:ea typeface="Oswald"/>
                <a:cs typeface="Oswald"/>
                <a:sym typeface="Oswald"/>
              </a:rPr>
              <a:t>From scattered rows to strategic clarity, this journey wasn’t about opinions it was about listening to data. What we found was a roadmap built on signals, patterns, and proof. Now, the story the data told us is ready to become action.</a:t>
            </a:r>
          </a:p>
          <a:p>
            <a:pPr algn="l" marL="518160" indent="-259080" lvl="1">
              <a:lnSpc>
                <a:spcPts val="3120"/>
              </a:lnSpc>
              <a:buFont typeface="Arial"/>
              <a:buChar char="•"/>
            </a:pPr>
            <a:r>
              <a:rPr lang="en-US" sz="2400">
                <a:solidFill>
                  <a:srgbClr val="FFFFFF"/>
                </a:solidFill>
                <a:latin typeface="Oswald"/>
                <a:ea typeface="Oswald"/>
                <a:cs typeface="Oswald"/>
                <a:sym typeface="Oswald"/>
              </a:rPr>
              <a:t>The result is a set of actionable insights delivered through a comprehensive, interactive dashboard that aligns with Zomato’s mission to bring better food for more people - thoughtfully, strategically, and efficiently.</a:t>
            </a:r>
          </a:p>
          <a:p>
            <a:pPr algn="l">
              <a:lnSpc>
                <a:spcPts val="31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028700"/>
            <a:ext cx="16230600" cy="3674364"/>
          </a:xfrm>
          <a:custGeom>
            <a:avLst/>
            <a:gdLst/>
            <a:ahLst/>
            <a:cxnLst/>
            <a:rect r="r" b="b" t="t" l="l"/>
            <a:pathLst>
              <a:path h="3674364" w="16230600">
                <a:moveTo>
                  <a:pt x="0" y="0"/>
                </a:moveTo>
                <a:lnTo>
                  <a:pt x="16230600" y="0"/>
                </a:lnTo>
                <a:lnTo>
                  <a:pt x="16230600" y="3674364"/>
                </a:lnTo>
                <a:lnTo>
                  <a:pt x="0" y="3674364"/>
                </a:lnTo>
                <a:lnTo>
                  <a:pt x="0" y="0"/>
                </a:lnTo>
                <a:close/>
              </a:path>
            </a:pathLst>
          </a:custGeom>
          <a:blipFill>
            <a:blip r:embed="rId5"/>
            <a:stretch>
              <a:fillRect l="-6338" t="-118683" r="-6338" b="-144029"/>
            </a:stretch>
          </a:blipFill>
        </p:spPr>
      </p:sp>
      <p:sp>
        <p:nvSpPr>
          <p:cNvPr name="TextBox 5" id="5"/>
          <p:cNvSpPr txBox="true"/>
          <p:nvPr/>
        </p:nvSpPr>
        <p:spPr>
          <a:xfrm rot="0">
            <a:off x="1028700" y="3399437"/>
            <a:ext cx="16230600" cy="1303627"/>
          </a:xfrm>
          <a:prstGeom prst="rect">
            <a:avLst/>
          </a:prstGeom>
        </p:spPr>
        <p:txBody>
          <a:bodyPr anchor="t" rtlCol="false" tIns="0" lIns="0" bIns="0" rIns="0">
            <a:spAutoFit/>
          </a:bodyPr>
          <a:lstStyle/>
          <a:p>
            <a:pPr algn="ctr" marL="0" indent="0" lvl="0">
              <a:lnSpc>
                <a:spcPts val="9903"/>
              </a:lnSpc>
            </a:pPr>
            <a:r>
              <a:rPr lang="en-US" b="true" sz="9431" spc="924">
                <a:solidFill>
                  <a:srgbClr val="231F20"/>
                </a:solidFill>
                <a:latin typeface="Oswald Bold"/>
                <a:ea typeface="Oswald Bold"/>
                <a:cs typeface="Oswald Bold"/>
                <a:sym typeface="Oswald Bold"/>
              </a:rPr>
              <a:t>INTRODUCTION</a:t>
            </a:r>
          </a:p>
        </p:txBody>
      </p:sp>
      <p:sp>
        <p:nvSpPr>
          <p:cNvPr name="TextBox 6" id="6"/>
          <p:cNvSpPr txBox="true"/>
          <p:nvPr/>
        </p:nvSpPr>
        <p:spPr>
          <a:xfrm rot="0">
            <a:off x="1028700" y="5244586"/>
            <a:ext cx="16230600" cy="3764661"/>
          </a:xfrm>
          <a:prstGeom prst="rect">
            <a:avLst/>
          </a:prstGeom>
        </p:spPr>
        <p:txBody>
          <a:bodyPr anchor="t" rtlCol="false" tIns="0" lIns="0" bIns="0" rIns="0">
            <a:spAutoFit/>
          </a:bodyPr>
          <a:lstStyle/>
          <a:p>
            <a:pPr algn="l" marL="518158" indent="-259079" lvl="1">
              <a:lnSpc>
                <a:spcPts val="3311"/>
              </a:lnSpc>
              <a:buFont typeface="Arial"/>
              <a:buChar char="•"/>
            </a:pPr>
            <a:r>
              <a:rPr lang="en-US" sz="2399" spc="235">
                <a:solidFill>
                  <a:srgbClr val="231F20"/>
                </a:solidFill>
                <a:latin typeface="Oswald"/>
                <a:ea typeface="Oswald"/>
                <a:cs typeface="Oswald"/>
                <a:sym typeface="Oswald"/>
              </a:rPr>
              <a:t>Zomato’s mission to “</a:t>
            </a:r>
            <a:r>
              <a:rPr lang="en-US" b="true" sz="2399" spc="235">
                <a:solidFill>
                  <a:srgbClr val="231F20"/>
                </a:solidFill>
                <a:latin typeface="Oswald Bold"/>
                <a:ea typeface="Oswald Bold"/>
                <a:cs typeface="Oswald Bold"/>
                <a:sym typeface="Oswald Bold"/>
              </a:rPr>
              <a:t>bring great food to more people</a:t>
            </a:r>
            <a:r>
              <a:rPr lang="en-US" sz="2399" spc="235">
                <a:solidFill>
                  <a:srgbClr val="231F20"/>
                </a:solidFill>
                <a:latin typeface="Oswald"/>
                <a:ea typeface="Oswald"/>
                <a:cs typeface="Oswald"/>
                <a:sym typeface="Oswald"/>
              </a:rPr>
              <a:t>” is not just about discovering good meals; it’s about delivering meaningful dining experiences where they’re needed most. </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But with over 9,500 restaurants spanning 15 countries, where should it expand next? </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This project uses data to identify the best markets for growth.</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The goal is to analyze restaurant performance across countries and cities and recommend where and how to expand.</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Ultimately, the objective is to use data to help Zomato </a:t>
            </a:r>
            <a:r>
              <a:rPr lang="en-US" b="true" sz="2399" spc="235">
                <a:solidFill>
                  <a:srgbClr val="231F20"/>
                </a:solidFill>
                <a:latin typeface="Oswald Bold"/>
                <a:ea typeface="Oswald Bold"/>
                <a:cs typeface="Oswald Bold"/>
                <a:sym typeface="Oswald Bold"/>
              </a:rPr>
              <a:t>grow in the right places, with the right offerings, at the right time.</a:t>
            </a:r>
          </a:p>
          <a:p>
            <a:pPr algn="l">
              <a:lnSpc>
                <a:spcPts val="331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698590" y="-777795"/>
            <a:ext cx="11842590" cy="11842590"/>
          </a:xfrm>
          <a:custGeom>
            <a:avLst/>
            <a:gdLst/>
            <a:ahLst/>
            <a:cxnLst/>
            <a:rect r="r" b="b" t="t" l="l"/>
            <a:pathLst>
              <a:path h="11842590" w="11842590">
                <a:moveTo>
                  <a:pt x="0" y="0"/>
                </a:moveTo>
                <a:lnTo>
                  <a:pt x="11842590" y="0"/>
                </a:lnTo>
                <a:lnTo>
                  <a:pt x="11842590" y="11842590"/>
                </a:lnTo>
                <a:lnTo>
                  <a:pt x="0" y="11842590"/>
                </a:lnTo>
                <a:lnTo>
                  <a:pt x="0" y="0"/>
                </a:lnTo>
                <a:close/>
              </a:path>
            </a:pathLst>
          </a:custGeom>
          <a:blipFill>
            <a:blip r:embed="rId2"/>
            <a:stretch>
              <a:fillRect l="0" t="0" r="0" b="0"/>
            </a:stretch>
          </a:blipFill>
        </p:spPr>
      </p:sp>
      <p:sp>
        <p:nvSpPr>
          <p:cNvPr name="TextBox 3" id="3"/>
          <p:cNvSpPr txBox="true"/>
          <p:nvPr/>
        </p:nvSpPr>
        <p:spPr>
          <a:xfrm rot="0">
            <a:off x="9572126" y="981016"/>
            <a:ext cx="7594775" cy="9190355"/>
          </a:xfrm>
          <a:prstGeom prst="rect">
            <a:avLst/>
          </a:prstGeom>
        </p:spPr>
        <p:txBody>
          <a:bodyPr anchor="t" rtlCol="false" tIns="0" lIns="0" bIns="0" rIns="0">
            <a:spAutoFit/>
          </a:bodyPr>
          <a:lstStyle/>
          <a:p>
            <a:pPr algn="l">
              <a:lnSpc>
                <a:spcPts val="3220"/>
              </a:lnSpc>
            </a:pPr>
            <a:r>
              <a:rPr lang="en-US" sz="2300">
                <a:solidFill>
                  <a:srgbClr val="000000"/>
                </a:solidFill>
                <a:latin typeface="Oswald"/>
                <a:ea typeface="Oswald"/>
                <a:cs typeface="Oswald"/>
                <a:sym typeface="Oswald"/>
              </a:rPr>
              <a:t>DATA ENRICHMENT</a:t>
            </a:r>
          </a:p>
          <a:p>
            <a:pPr algn="l" marL="496571" indent="-248285" lvl="1">
              <a:lnSpc>
                <a:spcPts val="3220"/>
              </a:lnSpc>
              <a:buFont typeface="Arial"/>
              <a:buChar char="•"/>
            </a:pPr>
            <a:r>
              <a:rPr lang="en-US" sz="2300">
                <a:solidFill>
                  <a:srgbClr val="000000"/>
                </a:solidFill>
                <a:latin typeface="Oswald"/>
                <a:ea typeface="Oswald"/>
                <a:cs typeface="Oswald"/>
                <a:sym typeface="Oswald"/>
              </a:rPr>
              <a:t>Added Cuisine_Count column to reflect number of cuisines per restaurant</a:t>
            </a:r>
          </a:p>
          <a:p>
            <a:pPr algn="l" marL="993141" indent="-331047" lvl="2">
              <a:lnSpc>
                <a:spcPts val="3220"/>
              </a:lnSpc>
              <a:buFont typeface="Arial"/>
              <a:buChar char="⚬"/>
            </a:pPr>
            <a:r>
              <a:rPr lang="en-US" sz="2300">
                <a:solidFill>
                  <a:srgbClr val="000000"/>
                </a:solidFill>
                <a:latin typeface="Oswald"/>
                <a:ea typeface="Oswald"/>
                <a:cs typeface="Oswald"/>
                <a:sym typeface="Oswald"/>
              </a:rPr>
              <a:t> Captured multi-cuisine offerings by restaurants</a:t>
            </a:r>
          </a:p>
          <a:p>
            <a:pPr algn="l" marL="496571" indent="-248285" lvl="1">
              <a:lnSpc>
                <a:spcPts val="3220"/>
              </a:lnSpc>
              <a:buFont typeface="Arial"/>
              <a:buChar char="•"/>
            </a:pPr>
            <a:r>
              <a:rPr lang="en-US" sz="2300">
                <a:solidFill>
                  <a:srgbClr val="000000"/>
                </a:solidFill>
                <a:latin typeface="Oswald"/>
                <a:ea typeface="Oswald"/>
                <a:cs typeface="Oswald"/>
                <a:sym typeface="Oswald"/>
              </a:rPr>
              <a:t>Used XLOOKUP to fetch country names based on country codes</a:t>
            </a:r>
          </a:p>
          <a:p>
            <a:pPr algn="l" marL="993141" indent="-331047" lvl="2">
              <a:lnSpc>
                <a:spcPts val="3220"/>
              </a:lnSpc>
              <a:buFont typeface="Arial"/>
              <a:buChar char="⚬"/>
            </a:pPr>
            <a:r>
              <a:rPr lang="en-US" sz="2300">
                <a:solidFill>
                  <a:srgbClr val="000000"/>
                </a:solidFill>
                <a:latin typeface="Oswald"/>
                <a:ea typeface="Oswald"/>
                <a:cs typeface="Oswald"/>
                <a:sym typeface="Oswald"/>
              </a:rPr>
              <a:t> Joined the mapping table accurately with the main data</a:t>
            </a:r>
          </a:p>
          <a:p>
            <a:pPr algn="l" marL="496571" indent="-248285" lvl="1">
              <a:lnSpc>
                <a:spcPts val="3220"/>
              </a:lnSpc>
              <a:buFont typeface="Arial"/>
              <a:buChar char="•"/>
            </a:pPr>
            <a:r>
              <a:rPr lang="en-US" sz="2300">
                <a:solidFill>
                  <a:srgbClr val="000000"/>
                </a:solidFill>
                <a:latin typeface="Oswald"/>
                <a:ea typeface="Oswald"/>
                <a:cs typeface="Oswald"/>
                <a:sym typeface="Oswald"/>
              </a:rPr>
              <a:t>Created Customized_Price column using string functions:</a:t>
            </a:r>
          </a:p>
          <a:p>
            <a:pPr algn="l" marL="993141" indent="-331047" lvl="2">
              <a:lnSpc>
                <a:spcPts val="3220"/>
              </a:lnSpc>
              <a:buFont typeface="Arial"/>
              <a:buChar char="⚬"/>
            </a:pPr>
            <a:r>
              <a:rPr lang="en-US" sz="2300">
                <a:solidFill>
                  <a:srgbClr val="000000"/>
                </a:solidFill>
                <a:latin typeface="Oswald"/>
                <a:ea typeface="Oswald"/>
                <a:cs typeface="Oswald"/>
                <a:sym typeface="Oswald"/>
              </a:rPr>
              <a:t>Extracted currency symbol (e.g., ₹, $, AED)</a:t>
            </a:r>
          </a:p>
          <a:p>
            <a:pPr algn="l" marL="993141" indent="-331047" lvl="2">
              <a:lnSpc>
                <a:spcPts val="3220"/>
              </a:lnSpc>
              <a:buFont typeface="Arial"/>
              <a:buChar char="⚬"/>
            </a:pPr>
            <a:r>
              <a:rPr lang="en-US" sz="2300">
                <a:solidFill>
                  <a:srgbClr val="000000"/>
                </a:solidFill>
                <a:latin typeface="Oswald"/>
                <a:ea typeface="Oswald"/>
                <a:cs typeface="Oswald"/>
                <a:sym typeface="Oswald"/>
              </a:rPr>
              <a:t>Appended it with average cost for two</a:t>
            </a:r>
          </a:p>
          <a:p>
            <a:pPr algn="l" marL="993141" indent="-331047" lvl="2">
              <a:lnSpc>
                <a:spcPts val="3220"/>
              </a:lnSpc>
              <a:buFont typeface="Arial"/>
              <a:buChar char="⚬"/>
            </a:pPr>
            <a:r>
              <a:rPr lang="en-US" sz="2300">
                <a:solidFill>
                  <a:srgbClr val="000000"/>
                </a:solidFill>
                <a:latin typeface="Oswald"/>
                <a:ea typeface="Oswald"/>
                <a:cs typeface="Oswald"/>
                <a:sym typeface="Oswald"/>
              </a:rPr>
              <a:t>This provided a cleaner, presentation-ready price field       (e.g., ₹ 250)</a:t>
            </a:r>
          </a:p>
          <a:p>
            <a:pPr algn="l" marL="496571" indent="-248285" lvl="1">
              <a:lnSpc>
                <a:spcPts val="3220"/>
              </a:lnSpc>
              <a:buFont typeface="Arial"/>
              <a:buChar char="•"/>
            </a:pPr>
            <a:r>
              <a:rPr lang="en-US" sz="2300">
                <a:solidFill>
                  <a:srgbClr val="000000"/>
                </a:solidFill>
                <a:latin typeface="Oswald"/>
                <a:ea typeface="Oswald"/>
                <a:cs typeface="Oswald"/>
                <a:sym typeface="Oswald"/>
              </a:rPr>
              <a:t>Datekey_Opening was in not in proper date format</a:t>
            </a:r>
          </a:p>
          <a:p>
            <a:pPr algn="l" marL="993141" indent="-331047" lvl="2">
              <a:lnSpc>
                <a:spcPts val="3220"/>
              </a:lnSpc>
              <a:buFont typeface="Arial"/>
              <a:buChar char="⚬"/>
            </a:pPr>
            <a:r>
              <a:rPr lang="en-US" sz="2300">
                <a:solidFill>
                  <a:srgbClr val="000000"/>
                </a:solidFill>
                <a:latin typeface="Oswald"/>
                <a:ea typeface="Oswald"/>
                <a:cs typeface="Oswald"/>
                <a:sym typeface="Oswald"/>
              </a:rPr>
              <a:t> Ex</a:t>
            </a:r>
            <a:r>
              <a:rPr lang="en-US" sz="2300">
                <a:solidFill>
                  <a:srgbClr val="000000"/>
                </a:solidFill>
                <a:latin typeface="Oswald"/>
                <a:ea typeface="Oswald"/>
                <a:cs typeface="Oswald"/>
                <a:sym typeface="Oswald"/>
              </a:rPr>
              <a:t>tracted year component into new column Year_Opening</a:t>
            </a:r>
          </a:p>
          <a:p>
            <a:pPr algn="l" marL="993141" indent="-331047" lvl="2">
              <a:lnSpc>
                <a:spcPts val="3220"/>
              </a:lnSpc>
              <a:buFont typeface="Arial"/>
              <a:buChar char="⚬"/>
            </a:pPr>
            <a:r>
              <a:rPr lang="en-US" sz="2300">
                <a:solidFill>
                  <a:srgbClr val="000000"/>
                </a:solidFill>
                <a:latin typeface="Oswald"/>
                <a:ea typeface="Oswald"/>
                <a:cs typeface="Oswald"/>
                <a:sym typeface="Oswald"/>
              </a:rPr>
              <a:t> Enabled time-based analysis (e.g., growth trend)</a:t>
            </a:r>
          </a:p>
          <a:p>
            <a:pPr algn="l">
              <a:lnSpc>
                <a:spcPts val="3220"/>
              </a:lnSpc>
            </a:pPr>
          </a:p>
          <a:p>
            <a:pPr algn="l">
              <a:lnSpc>
                <a:spcPts val="3220"/>
              </a:lnSpc>
            </a:pPr>
            <a:r>
              <a:rPr lang="en-US" sz="2300">
                <a:solidFill>
                  <a:srgbClr val="000000"/>
                </a:solidFill>
                <a:latin typeface="Oswald"/>
                <a:ea typeface="Oswald"/>
                <a:cs typeface="Oswald"/>
                <a:sym typeface="Oswald"/>
              </a:rPr>
              <a:t>WHY THIS MATTERS</a:t>
            </a:r>
          </a:p>
          <a:p>
            <a:pPr algn="l" marL="496571" indent="-248285" lvl="1">
              <a:lnSpc>
                <a:spcPts val="3220"/>
              </a:lnSpc>
              <a:buFont typeface="Arial"/>
              <a:buChar char="•"/>
            </a:pPr>
            <a:r>
              <a:rPr lang="en-US" sz="2300">
                <a:solidFill>
                  <a:srgbClr val="000000"/>
                </a:solidFill>
                <a:latin typeface="Oswald"/>
                <a:ea typeface="Oswald"/>
                <a:cs typeface="Oswald"/>
                <a:sym typeface="Oswald"/>
              </a:rPr>
              <a:t>Clean data eliminates noise and default bias</a:t>
            </a:r>
          </a:p>
          <a:p>
            <a:pPr algn="l" marL="496571" indent="-248285" lvl="1">
              <a:lnSpc>
                <a:spcPts val="3220"/>
              </a:lnSpc>
              <a:buFont typeface="Arial"/>
              <a:buChar char="•"/>
            </a:pPr>
            <a:r>
              <a:rPr lang="en-US" sz="2300">
                <a:solidFill>
                  <a:srgbClr val="000000"/>
                </a:solidFill>
                <a:latin typeface="Oswald"/>
                <a:ea typeface="Oswald"/>
                <a:cs typeface="Oswald"/>
                <a:sym typeface="Oswald"/>
              </a:rPr>
              <a:t>Creates a </a:t>
            </a:r>
            <a:r>
              <a:rPr lang="en-US" sz="2300">
                <a:solidFill>
                  <a:srgbClr val="000000"/>
                </a:solidFill>
                <a:latin typeface="Oswald"/>
                <a:ea typeface="Oswald"/>
                <a:cs typeface="Oswald"/>
                <a:sym typeface="Oswald"/>
              </a:rPr>
              <a:t>solid foundation for accurate insights and decision-making</a:t>
            </a:r>
          </a:p>
          <a:p>
            <a:pPr algn="l" marL="496571" indent="-248285" lvl="1">
              <a:lnSpc>
                <a:spcPts val="3220"/>
              </a:lnSpc>
              <a:buFont typeface="Arial"/>
              <a:buChar char="•"/>
            </a:pPr>
            <a:r>
              <a:rPr lang="en-US" sz="2300">
                <a:solidFill>
                  <a:srgbClr val="000000"/>
                </a:solidFill>
                <a:latin typeface="Oswald"/>
                <a:ea typeface="Oswald"/>
                <a:cs typeface="Oswald"/>
                <a:sym typeface="Oswald"/>
              </a:rPr>
              <a:t>Enriched columns enable custom visuals, slicer filters, and advanced analysis</a:t>
            </a:r>
          </a:p>
          <a:p>
            <a:pPr algn="l">
              <a:lnSpc>
                <a:spcPts val="3220"/>
              </a:lnSpc>
            </a:pPr>
          </a:p>
          <a:p>
            <a:pPr algn="l">
              <a:lnSpc>
                <a:spcPts val="3220"/>
              </a:lnSpc>
            </a:pPr>
          </a:p>
        </p:txBody>
      </p:sp>
      <p:sp>
        <p:nvSpPr>
          <p:cNvPr name="TextBox 4" id="4"/>
          <p:cNvSpPr txBox="true"/>
          <p:nvPr/>
        </p:nvSpPr>
        <p:spPr>
          <a:xfrm rot="0">
            <a:off x="1028700" y="2056790"/>
            <a:ext cx="7867476" cy="8162290"/>
          </a:xfrm>
          <a:prstGeom prst="rect">
            <a:avLst/>
          </a:prstGeom>
        </p:spPr>
        <p:txBody>
          <a:bodyPr anchor="t" rtlCol="false" tIns="0" lIns="0" bIns="0" rIns="0">
            <a:spAutoFit/>
          </a:bodyPr>
          <a:lstStyle/>
          <a:p>
            <a:pPr algn="l">
              <a:lnSpc>
                <a:spcPts val="2990"/>
              </a:lnSpc>
            </a:pPr>
            <a:r>
              <a:rPr lang="en-US" sz="2300">
                <a:solidFill>
                  <a:srgbClr val="FFFBFB"/>
                </a:solidFill>
                <a:latin typeface="Oswald"/>
                <a:ea typeface="Oswald"/>
                <a:cs typeface="Oswald"/>
                <a:sym typeface="Oswald"/>
              </a:rPr>
              <a:t>Raw data doesn’t speak clearly on its own. W</a:t>
            </a:r>
            <a:r>
              <a:rPr lang="en-US" sz="2300">
                <a:solidFill>
                  <a:srgbClr val="FFFBFB"/>
                </a:solidFill>
                <a:latin typeface="Oswald"/>
                <a:ea typeface="Oswald"/>
                <a:cs typeface="Oswald"/>
                <a:sym typeface="Oswald"/>
              </a:rPr>
              <a:t>e have to clean it, enrich it, and give it structure so that every value could contribute to a story. Only when data is tidy and organized can it tell us where to go and how to grow.</a:t>
            </a:r>
          </a:p>
          <a:p>
            <a:pPr algn="l">
              <a:lnSpc>
                <a:spcPts val="2990"/>
              </a:lnSpc>
            </a:pPr>
          </a:p>
          <a:p>
            <a:pPr algn="l">
              <a:lnSpc>
                <a:spcPts val="2990"/>
              </a:lnSpc>
            </a:pPr>
            <a:r>
              <a:rPr lang="en-US" sz="2300">
                <a:solidFill>
                  <a:srgbClr val="FFFBFB"/>
                </a:solidFill>
                <a:latin typeface="Oswald"/>
                <a:ea typeface="Oswald"/>
                <a:cs typeface="Oswald"/>
                <a:sym typeface="Oswald"/>
              </a:rPr>
              <a:t>DATASET STRUCTURE</a:t>
            </a:r>
          </a:p>
          <a:p>
            <a:pPr algn="l" marL="496571" indent="-248285" lvl="1">
              <a:lnSpc>
                <a:spcPts val="2990"/>
              </a:lnSpc>
              <a:buFont typeface="Arial"/>
              <a:buChar char="•"/>
            </a:pPr>
            <a:r>
              <a:rPr lang="en-US" sz="2300">
                <a:solidFill>
                  <a:srgbClr val="FFFBFB"/>
                </a:solidFill>
                <a:latin typeface="Oswald"/>
                <a:ea typeface="Oswald"/>
                <a:cs typeface="Oswald"/>
                <a:sym typeface="Oswald"/>
              </a:rPr>
              <a:t>Table 1: Restaurant Table</a:t>
            </a:r>
          </a:p>
          <a:p>
            <a:pPr algn="l" marL="993141" indent="-331047" lvl="2">
              <a:lnSpc>
                <a:spcPts val="2990"/>
              </a:lnSpc>
              <a:buFont typeface="Arial"/>
              <a:buChar char="⚬"/>
            </a:pPr>
            <a:r>
              <a:rPr lang="en-US" sz="2300">
                <a:solidFill>
                  <a:srgbClr val="FFFBFB"/>
                </a:solidFill>
                <a:latin typeface="Oswald"/>
                <a:ea typeface="Oswald"/>
                <a:cs typeface="Oswald"/>
                <a:sym typeface="Oswald"/>
              </a:rPr>
              <a:t>Contains 9,551 restaurant recor</a:t>
            </a:r>
            <a:r>
              <a:rPr lang="en-US" sz="2300">
                <a:solidFill>
                  <a:srgbClr val="FFFBFB"/>
                </a:solidFill>
                <a:latin typeface="Oswald"/>
                <a:ea typeface="Oswald"/>
                <a:cs typeface="Oswald"/>
                <a:sym typeface="Oswald"/>
              </a:rPr>
              <a:t>ds from 15 countries</a:t>
            </a:r>
          </a:p>
          <a:p>
            <a:pPr algn="l" marL="993141" indent="-331047" lvl="2">
              <a:lnSpc>
                <a:spcPts val="2990"/>
              </a:lnSpc>
              <a:buFont typeface="Arial"/>
              <a:buChar char="⚬"/>
            </a:pPr>
            <a:r>
              <a:rPr lang="en-US" sz="2300">
                <a:solidFill>
                  <a:srgbClr val="FFFBFB"/>
                </a:solidFill>
                <a:latin typeface="Oswald"/>
                <a:ea typeface="Oswald"/>
                <a:cs typeface="Oswald"/>
                <a:sym typeface="Oswald"/>
              </a:rPr>
              <a:t>Includes 20 attributes </a:t>
            </a:r>
          </a:p>
          <a:p>
            <a:pPr algn="l" marL="496571" indent="-248285" lvl="1">
              <a:lnSpc>
                <a:spcPts val="2990"/>
              </a:lnSpc>
              <a:buFont typeface="Arial"/>
              <a:buChar char="•"/>
            </a:pPr>
            <a:r>
              <a:rPr lang="en-US" sz="2300">
                <a:solidFill>
                  <a:srgbClr val="FFFBFB"/>
                </a:solidFill>
                <a:latin typeface="Oswald"/>
                <a:ea typeface="Oswald"/>
                <a:cs typeface="Oswald"/>
                <a:sym typeface="Oswald"/>
              </a:rPr>
              <a:t>Table 2: Country Mapping Table</a:t>
            </a:r>
          </a:p>
          <a:p>
            <a:pPr algn="l">
              <a:lnSpc>
                <a:spcPts val="2990"/>
              </a:lnSpc>
            </a:pPr>
          </a:p>
          <a:p>
            <a:pPr algn="l">
              <a:lnSpc>
                <a:spcPts val="2990"/>
              </a:lnSpc>
            </a:pPr>
            <a:r>
              <a:rPr lang="en-US" sz="2300">
                <a:solidFill>
                  <a:srgbClr val="FFFBFB"/>
                </a:solidFill>
                <a:latin typeface="Oswald"/>
                <a:ea typeface="Oswald"/>
                <a:cs typeface="Oswald"/>
                <a:sym typeface="Oswald"/>
              </a:rPr>
              <a:t>DATA CLEANING AND PREPROCESSING</a:t>
            </a:r>
          </a:p>
          <a:p>
            <a:pPr algn="l" marL="496571" indent="-248285" lvl="1">
              <a:lnSpc>
                <a:spcPts val="2990"/>
              </a:lnSpc>
              <a:buFont typeface="Arial"/>
              <a:buChar char="•"/>
            </a:pPr>
            <a:r>
              <a:rPr lang="en-US" sz="2300">
                <a:solidFill>
                  <a:srgbClr val="FFFBFB"/>
                </a:solidFill>
                <a:latin typeface="Oswald"/>
                <a:ea typeface="Oswald"/>
                <a:cs typeface="Oswald"/>
                <a:sym typeface="Oswald"/>
              </a:rPr>
              <a:t>Identified 498 rows with invalid coordinates(0,0)</a:t>
            </a:r>
          </a:p>
          <a:p>
            <a:pPr algn="l" marL="993141" indent="-331047" lvl="2">
              <a:lnSpc>
                <a:spcPts val="2990"/>
              </a:lnSpc>
              <a:buFont typeface="Arial"/>
              <a:buChar char="⚬"/>
            </a:pPr>
            <a:r>
              <a:rPr lang="en-US" sz="2300">
                <a:solidFill>
                  <a:srgbClr val="FFFBFB"/>
                </a:solidFill>
                <a:latin typeface="Oswald"/>
                <a:ea typeface="Oswald"/>
                <a:cs typeface="Oswald"/>
                <a:sym typeface="Oswald"/>
              </a:rPr>
              <a:t> Replaced with "Missing"</a:t>
            </a:r>
          </a:p>
          <a:p>
            <a:pPr algn="l" marL="993141" indent="-331047" lvl="2">
              <a:lnSpc>
                <a:spcPts val="2990"/>
              </a:lnSpc>
              <a:buFont typeface="Arial"/>
              <a:buChar char="⚬"/>
            </a:pPr>
            <a:r>
              <a:rPr lang="en-US" sz="2300">
                <a:solidFill>
                  <a:srgbClr val="FFFBFB"/>
                </a:solidFill>
                <a:latin typeface="Oswald"/>
                <a:ea typeface="Oswald"/>
                <a:cs typeface="Oswald"/>
                <a:sym typeface="Oswald"/>
              </a:rPr>
              <a:t> New helper column Location_Valid created with Yes/No</a:t>
            </a:r>
          </a:p>
          <a:p>
            <a:pPr algn="l" marL="496571" indent="-248285" lvl="1">
              <a:lnSpc>
                <a:spcPts val="2990"/>
              </a:lnSpc>
              <a:buFont typeface="Arial"/>
              <a:buChar char="•"/>
            </a:pPr>
            <a:r>
              <a:rPr lang="en-US" sz="2300">
                <a:solidFill>
                  <a:srgbClr val="FFFBFB"/>
                </a:solidFill>
                <a:latin typeface="Oswald"/>
                <a:ea typeface="Oswald"/>
                <a:cs typeface="Oswald"/>
                <a:sym typeface="Oswald"/>
              </a:rPr>
              <a:t>Replaced missing entries in Cuisine column with "Missing" for consistency</a:t>
            </a:r>
          </a:p>
          <a:p>
            <a:pPr algn="l" marL="496571" indent="-248285" lvl="1">
              <a:lnSpc>
                <a:spcPts val="2990"/>
              </a:lnSpc>
              <a:buFont typeface="Arial"/>
              <a:buChar char="•"/>
            </a:pPr>
            <a:r>
              <a:rPr lang="en-US" sz="2300">
                <a:solidFill>
                  <a:srgbClr val="FFFBFB"/>
                </a:solidFill>
                <a:latin typeface="Oswald"/>
                <a:ea typeface="Oswald"/>
                <a:cs typeface="Oswald"/>
                <a:sym typeface="Oswald"/>
              </a:rPr>
              <a:t>Flagged Avg_cost_for_two using a new column Valid_Price for filtering inaccurate cost data</a:t>
            </a:r>
          </a:p>
          <a:p>
            <a:pPr algn="l" marL="496571" indent="-248285" lvl="1">
              <a:lnSpc>
                <a:spcPts val="2990"/>
              </a:lnSpc>
              <a:buFont typeface="Arial"/>
              <a:buChar char="•"/>
            </a:pPr>
            <a:r>
              <a:rPr lang="en-US" sz="2300">
                <a:solidFill>
                  <a:srgbClr val="FFFBFB"/>
                </a:solidFill>
                <a:latin typeface="Oswald"/>
                <a:ea typeface="Oswald"/>
                <a:cs typeface="Oswald"/>
                <a:sym typeface="Oswald"/>
              </a:rPr>
              <a:t>Removed non-informative column </a:t>
            </a:r>
            <a:r>
              <a:rPr lang="en-US" sz="2300">
                <a:solidFill>
                  <a:srgbClr val="FFFBFB"/>
                </a:solidFill>
                <a:latin typeface="Oswald"/>
                <a:ea typeface="Oswald"/>
                <a:cs typeface="Oswald"/>
                <a:sym typeface="Oswald"/>
              </a:rPr>
              <a:t>Switch_to_order_menu which had only “No” across all rows</a:t>
            </a:r>
          </a:p>
          <a:p>
            <a:pPr algn="l">
              <a:lnSpc>
                <a:spcPts val="2990"/>
              </a:lnSpc>
            </a:pPr>
          </a:p>
        </p:txBody>
      </p:sp>
      <p:sp>
        <p:nvSpPr>
          <p:cNvPr name="TextBox 5" id="5"/>
          <p:cNvSpPr txBox="true"/>
          <p:nvPr/>
        </p:nvSpPr>
        <p:spPr>
          <a:xfrm rot="0">
            <a:off x="1024329" y="725894"/>
            <a:ext cx="7871848" cy="1349947"/>
          </a:xfrm>
          <a:prstGeom prst="rect">
            <a:avLst/>
          </a:prstGeom>
        </p:spPr>
        <p:txBody>
          <a:bodyPr anchor="t" rtlCol="false" tIns="0" lIns="0" bIns="0" rIns="0">
            <a:spAutoFit/>
          </a:bodyPr>
          <a:lstStyle/>
          <a:p>
            <a:pPr algn="l">
              <a:lnSpc>
                <a:spcPts val="11082"/>
              </a:lnSpc>
            </a:pPr>
            <a:r>
              <a:rPr lang="en-US" sz="8030" spc="786">
                <a:solidFill>
                  <a:srgbClr val="FFFFFF"/>
                </a:solidFill>
                <a:latin typeface="Oswald"/>
                <a:ea typeface="Oswald"/>
                <a:cs typeface="Oswald"/>
                <a:sym typeface="Oswald"/>
              </a:rPr>
              <a:t>DATA SNAPSHOT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471859"/>
            <a:ext cx="7167530" cy="2535549"/>
          </a:xfrm>
          <a:custGeom>
            <a:avLst/>
            <a:gdLst/>
            <a:ahLst/>
            <a:cxnLst/>
            <a:rect r="r" b="b" t="t" l="l"/>
            <a:pathLst>
              <a:path h="2535549" w="7167530">
                <a:moveTo>
                  <a:pt x="0" y="0"/>
                </a:moveTo>
                <a:lnTo>
                  <a:pt x="7167530" y="0"/>
                </a:lnTo>
                <a:lnTo>
                  <a:pt x="7167530" y="2535549"/>
                </a:lnTo>
                <a:lnTo>
                  <a:pt x="0" y="2535549"/>
                </a:lnTo>
                <a:lnTo>
                  <a:pt x="0" y="0"/>
                </a:lnTo>
                <a:close/>
              </a:path>
            </a:pathLst>
          </a:custGeom>
          <a:blipFill>
            <a:blip r:embed="rId5"/>
            <a:stretch>
              <a:fillRect l="0" t="0" r="0" b="0"/>
            </a:stretch>
          </a:blipFill>
          <a:ln w="9525" cap="sq">
            <a:solidFill>
              <a:srgbClr val="000000"/>
            </a:solidFill>
            <a:prstDash val="solid"/>
            <a:miter/>
          </a:ln>
        </p:spPr>
      </p:sp>
      <p:sp>
        <p:nvSpPr>
          <p:cNvPr name="Freeform 5" id="5"/>
          <p:cNvSpPr/>
          <p:nvPr/>
        </p:nvSpPr>
        <p:spPr>
          <a:xfrm flipH="false" flipV="false" rot="0">
            <a:off x="10266702" y="4471859"/>
            <a:ext cx="7167530" cy="2535549"/>
          </a:xfrm>
          <a:custGeom>
            <a:avLst/>
            <a:gdLst/>
            <a:ahLst/>
            <a:cxnLst/>
            <a:rect r="r" b="b" t="t" l="l"/>
            <a:pathLst>
              <a:path h="2535549" w="7167530">
                <a:moveTo>
                  <a:pt x="0" y="0"/>
                </a:moveTo>
                <a:lnTo>
                  <a:pt x="7167530" y="0"/>
                </a:lnTo>
                <a:lnTo>
                  <a:pt x="7167530" y="2535549"/>
                </a:lnTo>
                <a:lnTo>
                  <a:pt x="0" y="2535549"/>
                </a:lnTo>
                <a:lnTo>
                  <a:pt x="0" y="0"/>
                </a:lnTo>
                <a:close/>
              </a:path>
            </a:pathLst>
          </a:custGeom>
          <a:blipFill>
            <a:blip r:embed="rId6"/>
            <a:stretch>
              <a:fillRect l="0" t="0" r="-1778" b="0"/>
            </a:stretch>
          </a:blipFill>
          <a:ln w="9525" cap="sq">
            <a:solidFill>
              <a:srgbClr val="000000"/>
            </a:solidFill>
            <a:prstDash val="solid"/>
            <a:miter/>
          </a:ln>
        </p:spPr>
      </p:sp>
      <p:sp>
        <p:nvSpPr>
          <p:cNvPr name="TextBox 6" id="6"/>
          <p:cNvSpPr txBox="true"/>
          <p:nvPr/>
        </p:nvSpPr>
        <p:spPr>
          <a:xfrm rot="0">
            <a:off x="1028700" y="1143000"/>
            <a:ext cx="15282830" cy="1104900"/>
          </a:xfrm>
          <a:prstGeom prst="rect">
            <a:avLst/>
          </a:prstGeom>
        </p:spPr>
        <p:txBody>
          <a:bodyPr anchor="t" rtlCol="false" tIns="0" lIns="0" bIns="0" rIns="0">
            <a:spAutoFit/>
          </a:bodyPr>
          <a:lstStyle/>
          <a:p>
            <a:pPr algn="ctr" marL="0" indent="0" lvl="0">
              <a:lnSpc>
                <a:spcPts val="8400"/>
              </a:lnSpc>
            </a:pPr>
            <a:r>
              <a:rPr lang="en-US" sz="8000" spc="784">
                <a:solidFill>
                  <a:srgbClr val="231F20"/>
                </a:solidFill>
                <a:latin typeface="Oswald"/>
                <a:ea typeface="Oswald"/>
                <a:cs typeface="Oswald"/>
                <a:sym typeface="Oswald"/>
              </a:rPr>
              <a:t>CURRENT DISTRIBUTION</a:t>
            </a:r>
          </a:p>
        </p:txBody>
      </p:sp>
      <p:sp>
        <p:nvSpPr>
          <p:cNvPr name="TextBox 7" id="7"/>
          <p:cNvSpPr txBox="true"/>
          <p:nvPr/>
        </p:nvSpPr>
        <p:spPr>
          <a:xfrm rot="0">
            <a:off x="1028700" y="2602672"/>
            <a:ext cx="16230600" cy="1669161"/>
          </a:xfrm>
          <a:prstGeom prst="rect">
            <a:avLst/>
          </a:prstGeom>
        </p:spPr>
        <p:txBody>
          <a:bodyPr anchor="t" rtlCol="false" tIns="0" lIns="0" bIns="0" rIns="0">
            <a:spAutoFit/>
          </a:bodyPr>
          <a:lstStyle/>
          <a:p>
            <a:pPr algn="ctr">
              <a:lnSpc>
                <a:spcPts val="3311"/>
              </a:lnSpc>
            </a:pPr>
            <a:r>
              <a:rPr lang="en-US" sz="2399" spc="235">
                <a:solidFill>
                  <a:srgbClr val="231F20"/>
                </a:solidFill>
                <a:latin typeface="Oswald"/>
                <a:ea typeface="Oswald"/>
                <a:cs typeface="Oswald"/>
                <a:sym typeface="Oswald"/>
              </a:rPr>
              <a:t>Now that we understood what the data is lets try to identify where are restaurants currently located? The data revealed an imbalance with some countries overserved and others barely tapped. By visualizing these patterns, we begin to see gaps and opportunities emerge.</a:t>
            </a:r>
          </a:p>
          <a:p>
            <a:pPr algn="ctr">
              <a:lnSpc>
                <a:spcPts val="3311"/>
              </a:lnSpc>
            </a:pPr>
          </a:p>
        </p:txBody>
      </p:sp>
      <p:sp>
        <p:nvSpPr>
          <p:cNvPr name="TextBox 8" id="8"/>
          <p:cNvSpPr txBox="true"/>
          <p:nvPr/>
        </p:nvSpPr>
        <p:spPr>
          <a:xfrm rot="0">
            <a:off x="1028700" y="7159808"/>
            <a:ext cx="7167530" cy="2088261"/>
          </a:xfrm>
          <a:prstGeom prst="rect">
            <a:avLst/>
          </a:prstGeom>
        </p:spPr>
        <p:txBody>
          <a:bodyPr anchor="t" rtlCol="false" tIns="0" lIns="0" bIns="0" rIns="0">
            <a:spAutoFit/>
          </a:bodyPr>
          <a:lstStyle/>
          <a:p>
            <a:pPr algn="l" marL="518158" indent="-259079" lvl="1">
              <a:lnSpc>
                <a:spcPts val="3311"/>
              </a:lnSpc>
              <a:buFont typeface="Arial"/>
              <a:buChar char="•"/>
            </a:pPr>
            <a:r>
              <a:rPr lang="en-US" sz="2399" spc="235">
                <a:solidFill>
                  <a:srgbClr val="231F20"/>
                </a:solidFill>
                <a:latin typeface="Oswald"/>
                <a:ea typeface="Oswald"/>
                <a:cs typeface="Oswald"/>
                <a:sym typeface="Oswald"/>
              </a:rPr>
              <a:t>I</a:t>
            </a:r>
            <a:r>
              <a:rPr lang="en-US" sz="2399" spc="235">
                <a:solidFill>
                  <a:srgbClr val="231F20"/>
                </a:solidFill>
                <a:latin typeface="Oswald"/>
                <a:ea typeface="Oswald"/>
                <a:cs typeface="Oswald"/>
                <a:sym typeface="Oswald"/>
              </a:rPr>
              <a:t>ndia and USA have the highest number of restaurants, suggesting market saturation.</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Countries with &lt; 55 restaurants (below 75th percentile) show low competition.</a:t>
            </a:r>
          </a:p>
          <a:p>
            <a:pPr algn="l">
              <a:lnSpc>
                <a:spcPts val="3311"/>
              </a:lnSpc>
            </a:pPr>
          </a:p>
        </p:txBody>
      </p:sp>
      <p:sp>
        <p:nvSpPr>
          <p:cNvPr name="TextBox 9" id="9"/>
          <p:cNvSpPr txBox="true"/>
          <p:nvPr/>
        </p:nvSpPr>
        <p:spPr>
          <a:xfrm rot="0">
            <a:off x="10266702" y="7159808"/>
            <a:ext cx="7167530" cy="2088261"/>
          </a:xfrm>
          <a:prstGeom prst="rect">
            <a:avLst/>
          </a:prstGeom>
        </p:spPr>
        <p:txBody>
          <a:bodyPr anchor="t" rtlCol="false" tIns="0" lIns="0" bIns="0" rIns="0">
            <a:spAutoFit/>
          </a:bodyPr>
          <a:lstStyle/>
          <a:p>
            <a:pPr algn="l" marL="518158" indent="-259079" lvl="1">
              <a:lnSpc>
                <a:spcPts val="3311"/>
              </a:lnSpc>
              <a:buFont typeface="Arial"/>
              <a:buChar char="•"/>
            </a:pPr>
            <a:r>
              <a:rPr lang="en-US" sz="2399" spc="235">
                <a:solidFill>
                  <a:srgbClr val="231F20"/>
                </a:solidFill>
                <a:latin typeface="Oswald"/>
                <a:ea typeface="Oswald"/>
                <a:cs typeface="Oswald"/>
                <a:sym typeface="Oswald"/>
              </a:rPr>
              <a:t>Time-series analysis using Year_Opening reveals steady global expansion trends.</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Underrepresented countries emerged as potential whitespace markets.</a:t>
            </a:r>
          </a:p>
          <a:p>
            <a:pPr algn="l">
              <a:lnSpc>
                <a:spcPts val="331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89874"/>
            <a:ext cx="7578869" cy="6268426"/>
          </a:xfrm>
          <a:custGeom>
            <a:avLst/>
            <a:gdLst/>
            <a:ahLst/>
            <a:cxnLst/>
            <a:rect r="r" b="b" t="t" l="l"/>
            <a:pathLst>
              <a:path h="6268426" w="7578869">
                <a:moveTo>
                  <a:pt x="0" y="0"/>
                </a:moveTo>
                <a:lnTo>
                  <a:pt x="7578869" y="0"/>
                </a:lnTo>
                <a:lnTo>
                  <a:pt x="7578869" y="6268426"/>
                </a:lnTo>
                <a:lnTo>
                  <a:pt x="0" y="6268426"/>
                </a:lnTo>
                <a:lnTo>
                  <a:pt x="0" y="0"/>
                </a:lnTo>
                <a:close/>
              </a:path>
            </a:pathLst>
          </a:custGeom>
          <a:blipFill>
            <a:blip r:embed="rId5"/>
            <a:stretch>
              <a:fillRect l="0" t="0" r="0" b="0"/>
            </a:stretch>
          </a:blipFill>
          <a:ln w="9525" cap="sq">
            <a:solidFill>
              <a:srgbClr val="000000"/>
            </a:solidFill>
            <a:prstDash val="solid"/>
            <a:miter/>
          </a:ln>
        </p:spPr>
      </p:sp>
      <p:sp>
        <p:nvSpPr>
          <p:cNvPr name="TextBox 5" id="5"/>
          <p:cNvSpPr txBox="true"/>
          <p:nvPr/>
        </p:nvSpPr>
        <p:spPr>
          <a:xfrm rot="0">
            <a:off x="9144000" y="1046397"/>
            <a:ext cx="8115300" cy="1669161"/>
          </a:xfrm>
          <a:prstGeom prst="rect">
            <a:avLst/>
          </a:prstGeom>
        </p:spPr>
        <p:txBody>
          <a:bodyPr anchor="t" rtlCol="false" tIns="0" lIns="0" bIns="0" rIns="0">
            <a:spAutoFit/>
          </a:bodyPr>
          <a:lstStyle/>
          <a:p>
            <a:pPr algn="l">
              <a:lnSpc>
                <a:spcPts val="3311"/>
              </a:lnSpc>
            </a:pPr>
            <a:r>
              <a:rPr lang="en-US" sz="2399" spc="235">
                <a:solidFill>
                  <a:srgbClr val="231F20"/>
                </a:solidFill>
                <a:latin typeface="Oswald"/>
                <a:ea typeface="Oswald"/>
                <a:cs typeface="Oswald"/>
                <a:sym typeface="Oswald"/>
              </a:rPr>
              <a:t>But location alone doesn’t tell us enough. We needed to know: Are people even engaging with these restaurants? Filtering by meaningful votes showed us where customers are active and responsive and where they’re not.</a:t>
            </a:r>
          </a:p>
        </p:txBody>
      </p:sp>
      <p:sp>
        <p:nvSpPr>
          <p:cNvPr name="TextBox 6" id="6"/>
          <p:cNvSpPr txBox="true"/>
          <p:nvPr/>
        </p:nvSpPr>
        <p:spPr>
          <a:xfrm rot="0">
            <a:off x="1028700" y="1353105"/>
            <a:ext cx="13764907" cy="1636769"/>
          </a:xfrm>
          <a:prstGeom prst="rect">
            <a:avLst/>
          </a:prstGeom>
        </p:spPr>
        <p:txBody>
          <a:bodyPr anchor="t" rtlCol="false" tIns="0" lIns="0" bIns="0" rIns="0">
            <a:spAutoFit/>
          </a:bodyPr>
          <a:lstStyle/>
          <a:p>
            <a:pPr algn="l">
              <a:lnSpc>
                <a:spcPts val="4015"/>
              </a:lnSpc>
            </a:pPr>
            <a:r>
              <a:rPr lang="en-US" sz="8030" spc="786">
                <a:solidFill>
                  <a:srgbClr val="000000"/>
                </a:solidFill>
                <a:latin typeface="Oswald"/>
                <a:ea typeface="Oswald"/>
                <a:cs typeface="Oswald"/>
                <a:sym typeface="Oswald"/>
              </a:rPr>
              <a:t>CUSTOMER </a:t>
            </a:r>
          </a:p>
          <a:p>
            <a:pPr algn="l">
              <a:lnSpc>
                <a:spcPts val="11082"/>
              </a:lnSpc>
            </a:pPr>
            <a:r>
              <a:rPr lang="en-US" sz="8030" spc="786">
                <a:solidFill>
                  <a:srgbClr val="000000"/>
                </a:solidFill>
                <a:latin typeface="Oswald"/>
                <a:ea typeface="Oswald"/>
                <a:cs typeface="Oswald"/>
                <a:sym typeface="Oswald"/>
              </a:rPr>
              <a:t>ENGAGEMENT</a:t>
            </a:r>
          </a:p>
        </p:txBody>
      </p:sp>
      <p:sp>
        <p:nvSpPr>
          <p:cNvPr name="TextBox 7" id="7"/>
          <p:cNvSpPr txBox="true"/>
          <p:nvPr/>
        </p:nvSpPr>
        <p:spPr>
          <a:xfrm rot="0">
            <a:off x="9144000" y="3256105"/>
            <a:ext cx="8115300" cy="6279261"/>
          </a:xfrm>
          <a:prstGeom prst="rect">
            <a:avLst/>
          </a:prstGeom>
        </p:spPr>
        <p:txBody>
          <a:bodyPr anchor="t" rtlCol="false" tIns="0" lIns="0" bIns="0" rIns="0">
            <a:spAutoFit/>
          </a:bodyPr>
          <a:lstStyle/>
          <a:p>
            <a:pPr algn="l" marL="518158" indent="-259079" lvl="1">
              <a:lnSpc>
                <a:spcPts val="3311"/>
              </a:lnSpc>
              <a:buFont typeface="Arial"/>
              <a:buChar char="•"/>
            </a:pPr>
            <a:r>
              <a:rPr lang="en-US" sz="2399" spc="235">
                <a:solidFill>
                  <a:srgbClr val="231F20"/>
                </a:solidFill>
                <a:latin typeface="Oswald"/>
                <a:ea typeface="Oswald"/>
                <a:cs typeface="Oswald"/>
                <a:sym typeface="Oswald"/>
              </a:rPr>
              <a:t>The dataset consists of details regarding 9551 restaurants. </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Out of this only 6328(~66%) restaurants have received more than 10 votes indicating that almost one third of the restaurants have very minimal customer engagement. </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And further analysis shows that only 2805(~29%) restaurants have votes &gt; 100.</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Focusing on these restaurants can provide a more clearer picture of genuinely well received establishments.</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Restaurants with 0 votes were rated 1 by default which could easily skew the data and cause inconstistencies. </a:t>
            </a:r>
          </a:p>
          <a:p>
            <a:pPr algn="l">
              <a:lnSpc>
                <a:spcPts val="33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724150"/>
            <a:chOff x="0" y="0"/>
            <a:chExt cx="4816593" cy="717472"/>
          </a:xfrm>
        </p:grpSpPr>
        <p:sp>
          <p:nvSpPr>
            <p:cNvPr name="Freeform 4" id="4"/>
            <p:cNvSpPr/>
            <p:nvPr/>
          </p:nvSpPr>
          <p:spPr>
            <a:xfrm flipH="false" flipV="false" rot="0">
              <a:off x="0" y="0"/>
              <a:ext cx="4816592" cy="717472"/>
            </a:xfrm>
            <a:custGeom>
              <a:avLst/>
              <a:gdLst/>
              <a:ahLst/>
              <a:cxnLst/>
              <a:rect r="r" b="b" t="t" l="l"/>
              <a:pathLst>
                <a:path h="717472" w="4816592">
                  <a:moveTo>
                    <a:pt x="0" y="0"/>
                  </a:moveTo>
                  <a:lnTo>
                    <a:pt x="4816592" y="0"/>
                  </a:lnTo>
                  <a:lnTo>
                    <a:pt x="4816592" y="717472"/>
                  </a:lnTo>
                  <a:lnTo>
                    <a:pt x="0" y="717472"/>
                  </a:lnTo>
                  <a:close/>
                </a:path>
              </a:pathLst>
            </a:custGeom>
            <a:solidFill>
              <a:srgbClr val="1A1A1A"/>
            </a:solidFill>
          </p:spPr>
        </p:sp>
        <p:sp>
          <p:nvSpPr>
            <p:cNvPr name="TextBox 5" id="5"/>
            <p:cNvSpPr txBox="true"/>
            <p:nvPr/>
          </p:nvSpPr>
          <p:spPr>
            <a:xfrm>
              <a:off x="0" y="-19050"/>
              <a:ext cx="4816593" cy="73652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70795" y="-4729397"/>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354966" y="-3698515"/>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53980" y="3364348"/>
            <a:ext cx="7540678" cy="2749315"/>
            <a:chOff x="0" y="0"/>
            <a:chExt cx="2611147" cy="952019"/>
          </a:xfrm>
        </p:grpSpPr>
        <p:sp>
          <p:nvSpPr>
            <p:cNvPr name="Freeform 9" id="9"/>
            <p:cNvSpPr/>
            <p:nvPr/>
          </p:nvSpPr>
          <p:spPr>
            <a:xfrm flipH="false" flipV="false" rot="0">
              <a:off x="0" y="0"/>
              <a:ext cx="2611147" cy="952019"/>
            </a:xfrm>
            <a:custGeom>
              <a:avLst/>
              <a:gdLst/>
              <a:ahLst/>
              <a:cxnLst/>
              <a:rect r="r" b="b" t="t" l="l"/>
              <a:pathLst>
                <a:path h="952019" w="2611147">
                  <a:moveTo>
                    <a:pt x="20534" y="0"/>
                  </a:moveTo>
                  <a:lnTo>
                    <a:pt x="2590613" y="0"/>
                  </a:lnTo>
                  <a:cubicBezTo>
                    <a:pt x="2596059" y="0"/>
                    <a:pt x="2601282" y="2163"/>
                    <a:pt x="2605133" y="6014"/>
                  </a:cubicBezTo>
                  <a:cubicBezTo>
                    <a:pt x="2608984" y="9865"/>
                    <a:pt x="2611147" y="15088"/>
                    <a:pt x="2611147" y="20534"/>
                  </a:cubicBezTo>
                  <a:lnTo>
                    <a:pt x="2611147" y="931485"/>
                  </a:lnTo>
                  <a:cubicBezTo>
                    <a:pt x="2611147" y="936931"/>
                    <a:pt x="2608984" y="942154"/>
                    <a:pt x="2605133" y="946005"/>
                  </a:cubicBezTo>
                  <a:cubicBezTo>
                    <a:pt x="2601282" y="949855"/>
                    <a:pt x="2596059" y="952019"/>
                    <a:pt x="2590613" y="952019"/>
                  </a:cubicBezTo>
                  <a:lnTo>
                    <a:pt x="20534" y="952019"/>
                  </a:lnTo>
                  <a:cubicBezTo>
                    <a:pt x="15088" y="952019"/>
                    <a:pt x="9865" y="949855"/>
                    <a:pt x="6014" y="946005"/>
                  </a:cubicBezTo>
                  <a:cubicBezTo>
                    <a:pt x="2163" y="942154"/>
                    <a:pt x="0" y="936931"/>
                    <a:pt x="0" y="931485"/>
                  </a:cubicBezTo>
                  <a:lnTo>
                    <a:pt x="0" y="20534"/>
                  </a:lnTo>
                  <a:cubicBezTo>
                    <a:pt x="0" y="15088"/>
                    <a:pt x="2163" y="9865"/>
                    <a:pt x="6014" y="6014"/>
                  </a:cubicBezTo>
                  <a:cubicBezTo>
                    <a:pt x="9865" y="2163"/>
                    <a:pt x="15088" y="0"/>
                    <a:pt x="20534" y="0"/>
                  </a:cubicBezTo>
                  <a:close/>
                </a:path>
              </a:pathLst>
            </a:custGeom>
            <a:solidFill>
              <a:srgbClr val="1A1A1A"/>
            </a:solidFill>
          </p:spPr>
        </p:sp>
        <p:sp>
          <p:nvSpPr>
            <p:cNvPr name="TextBox 10" id="10"/>
            <p:cNvSpPr txBox="true"/>
            <p:nvPr/>
          </p:nvSpPr>
          <p:spPr>
            <a:xfrm>
              <a:off x="0" y="-57150"/>
              <a:ext cx="2611147" cy="1009169"/>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1" id="11"/>
          <p:cNvSpPr/>
          <p:nvPr/>
        </p:nvSpPr>
        <p:spPr>
          <a:xfrm flipH="false" flipV="false" rot="0">
            <a:off x="1053980" y="6608028"/>
            <a:ext cx="7540678" cy="2432038"/>
          </a:xfrm>
          <a:custGeom>
            <a:avLst/>
            <a:gdLst/>
            <a:ahLst/>
            <a:cxnLst/>
            <a:rect r="r" b="b" t="t" l="l"/>
            <a:pathLst>
              <a:path h="2432038" w="7540678">
                <a:moveTo>
                  <a:pt x="0" y="0"/>
                </a:moveTo>
                <a:lnTo>
                  <a:pt x="7540678" y="0"/>
                </a:lnTo>
                <a:lnTo>
                  <a:pt x="7540678" y="2432038"/>
                </a:lnTo>
                <a:lnTo>
                  <a:pt x="0" y="2432038"/>
                </a:lnTo>
                <a:lnTo>
                  <a:pt x="0" y="0"/>
                </a:lnTo>
                <a:close/>
              </a:path>
            </a:pathLst>
          </a:custGeom>
          <a:blipFill>
            <a:blip r:embed="rId5"/>
            <a:stretch>
              <a:fillRect l="0" t="0" r="0" b="0"/>
            </a:stretch>
          </a:blipFill>
          <a:ln w="9525" cap="sq">
            <a:solidFill>
              <a:srgbClr val="000000"/>
            </a:solidFill>
            <a:prstDash val="solid"/>
            <a:miter/>
          </a:ln>
        </p:spPr>
      </p:sp>
      <p:sp>
        <p:nvSpPr>
          <p:cNvPr name="TextBox 12" id="12"/>
          <p:cNvSpPr txBox="true"/>
          <p:nvPr/>
        </p:nvSpPr>
        <p:spPr>
          <a:xfrm rot="0">
            <a:off x="1031199" y="1835920"/>
            <a:ext cx="16228101" cy="888230"/>
          </a:xfrm>
          <a:prstGeom prst="rect">
            <a:avLst/>
          </a:prstGeom>
        </p:spPr>
        <p:txBody>
          <a:bodyPr anchor="t" rtlCol="false" tIns="0" lIns="0" bIns="0" rIns="0">
            <a:spAutoFit/>
          </a:bodyPr>
          <a:lstStyle/>
          <a:p>
            <a:pPr algn="ctr">
              <a:lnSpc>
                <a:spcPts val="7329"/>
              </a:lnSpc>
            </a:pPr>
            <a:r>
              <a:rPr lang="en-US" sz="5311" spc="520">
                <a:solidFill>
                  <a:srgbClr val="FFFFFF"/>
                </a:solidFill>
                <a:latin typeface="Oswald"/>
                <a:ea typeface="Oswald"/>
                <a:cs typeface="Oswald"/>
                <a:sym typeface="Oswald"/>
              </a:rPr>
              <a:t>CUSTOMER SATISFACTION</a:t>
            </a:r>
          </a:p>
        </p:txBody>
      </p:sp>
      <p:sp>
        <p:nvSpPr>
          <p:cNvPr name="TextBox 13" id="13"/>
          <p:cNvSpPr txBox="true"/>
          <p:nvPr/>
        </p:nvSpPr>
        <p:spPr>
          <a:xfrm rot="0">
            <a:off x="1180536" y="3387663"/>
            <a:ext cx="7414122" cy="2664585"/>
          </a:xfrm>
          <a:prstGeom prst="rect">
            <a:avLst/>
          </a:prstGeom>
        </p:spPr>
        <p:txBody>
          <a:bodyPr anchor="t" rtlCol="false" tIns="0" lIns="0" bIns="0" rIns="0">
            <a:spAutoFit/>
          </a:bodyPr>
          <a:lstStyle/>
          <a:p>
            <a:pPr algn="l">
              <a:lnSpc>
                <a:spcPts val="3595"/>
              </a:lnSpc>
            </a:pPr>
            <a:r>
              <a:rPr lang="en-US" sz="2605" spc="255">
                <a:solidFill>
                  <a:srgbClr val="FDFBFB"/>
                </a:solidFill>
                <a:latin typeface="Oswald"/>
                <a:ea typeface="Oswald"/>
                <a:cs typeface="Oswald"/>
                <a:sym typeface="Oswald"/>
              </a:rPr>
              <a:t>Once we understood engagement, we brought in ratings and restaurant counts. The data was re</a:t>
            </a:r>
            <a:r>
              <a:rPr lang="en-US" sz="2605" spc="255">
                <a:solidFill>
                  <a:srgbClr val="FDFBFB"/>
                </a:solidFill>
                <a:latin typeface="Oswald"/>
                <a:ea typeface="Oswald"/>
                <a:cs typeface="Oswald"/>
                <a:sym typeface="Oswald"/>
              </a:rPr>
              <a:t>ady to speak more clearly helping us classify countries into expansion-ready, saturated, or inactive.</a:t>
            </a:r>
          </a:p>
          <a:p>
            <a:pPr algn="l">
              <a:lnSpc>
                <a:spcPts val="3595"/>
              </a:lnSpc>
            </a:pPr>
            <a:r>
              <a:rPr lang="en-US" sz="2605" spc="255">
                <a:solidFill>
                  <a:srgbClr val="FDFBFB"/>
                </a:solidFill>
                <a:latin typeface="Oswald"/>
                <a:ea typeface="Oswald"/>
                <a:cs typeface="Oswald"/>
                <a:sym typeface="Oswald"/>
              </a:rPr>
              <a:t>This is where strategy starts to take form.</a:t>
            </a:r>
          </a:p>
        </p:txBody>
      </p:sp>
      <p:sp>
        <p:nvSpPr>
          <p:cNvPr name="TextBox 14" id="14"/>
          <p:cNvSpPr txBox="true"/>
          <p:nvPr/>
        </p:nvSpPr>
        <p:spPr>
          <a:xfrm rot="0">
            <a:off x="9144000" y="3256105"/>
            <a:ext cx="8115300" cy="6279261"/>
          </a:xfrm>
          <a:prstGeom prst="rect">
            <a:avLst/>
          </a:prstGeom>
        </p:spPr>
        <p:txBody>
          <a:bodyPr anchor="t" rtlCol="false" tIns="0" lIns="0" bIns="0" rIns="0">
            <a:spAutoFit/>
          </a:bodyPr>
          <a:lstStyle/>
          <a:p>
            <a:pPr algn="l" marL="518158" indent="-259079" lvl="1">
              <a:lnSpc>
                <a:spcPts val="3311"/>
              </a:lnSpc>
              <a:buFont typeface="Arial"/>
              <a:buChar char="•"/>
            </a:pPr>
            <a:r>
              <a:rPr lang="en-US" sz="2399" spc="235">
                <a:solidFill>
                  <a:srgbClr val="231F20"/>
                </a:solidFill>
                <a:latin typeface="Oswald"/>
                <a:ea typeface="Oswald"/>
                <a:cs typeface="Oswald"/>
                <a:sym typeface="Oswald"/>
              </a:rPr>
              <a:t>Median and average ratings were used to identify customer satisfaction trends.</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Countries with Ratings &gt; 4.0 and Votes &gt; 100 emerged as high-potential markets.</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Low-rated markets with high votes suggest opportunities for disruption.</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Countries with high average ratings and low restaurant count are underutilized but loved.</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Countries with skewed vote distributions were flagged for further revie.</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Inactive or low-rated countries with low engagement were excluded from the shortlist.</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Balanced markets with aligned votes and ratings were prioritized for immediate scaling.</a:t>
            </a:r>
          </a:p>
          <a:p>
            <a:pPr algn="l">
              <a:lnSpc>
                <a:spcPts val="331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3985334"/>
            <a:ext cx="7875429" cy="5272966"/>
          </a:xfrm>
          <a:custGeom>
            <a:avLst/>
            <a:gdLst/>
            <a:ahLst/>
            <a:cxnLst/>
            <a:rect r="r" b="b" t="t" l="l"/>
            <a:pathLst>
              <a:path h="5272966" w="7875429">
                <a:moveTo>
                  <a:pt x="0" y="0"/>
                </a:moveTo>
                <a:lnTo>
                  <a:pt x="7875429" y="0"/>
                </a:lnTo>
                <a:lnTo>
                  <a:pt x="7875429" y="5272966"/>
                </a:lnTo>
                <a:lnTo>
                  <a:pt x="0" y="5272966"/>
                </a:lnTo>
                <a:lnTo>
                  <a:pt x="0" y="0"/>
                </a:lnTo>
                <a:close/>
              </a:path>
            </a:pathLst>
          </a:custGeom>
          <a:blipFill>
            <a:blip r:embed="rId5"/>
            <a:stretch>
              <a:fillRect l="0" t="0" r="0" b="0"/>
            </a:stretch>
          </a:blipFill>
        </p:spPr>
      </p:sp>
      <p:sp>
        <p:nvSpPr>
          <p:cNvPr name="TextBox 5" id="5"/>
          <p:cNvSpPr txBox="true"/>
          <p:nvPr/>
        </p:nvSpPr>
        <p:spPr>
          <a:xfrm rot="0">
            <a:off x="1028700" y="1143000"/>
            <a:ext cx="14125354" cy="2171700"/>
          </a:xfrm>
          <a:prstGeom prst="rect">
            <a:avLst/>
          </a:prstGeom>
        </p:spPr>
        <p:txBody>
          <a:bodyPr anchor="t" rtlCol="false" tIns="0" lIns="0" bIns="0" rIns="0">
            <a:spAutoFit/>
          </a:bodyPr>
          <a:lstStyle/>
          <a:p>
            <a:pPr algn="l">
              <a:lnSpc>
                <a:spcPts val="8400"/>
              </a:lnSpc>
            </a:pPr>
            <a:r>
              <a:rPr lang="en-US" sz="8000" spc="784">
                <a:solidFill>
                  <a:srgbClr val="231F20"/>
                </a:solidFill>
                <a:latin typeface="Oswald"/>
                <a:ea typeface="Oswald"/>
                <a:cs typeface="Oswald"/>
                <a:sym typeface="Oswald"/>
              </a:rPr>
              <a:t>HIGH-POTENTIAL </a:t>
            </a:r>
          </a:p>
          <a:p>
            <a:pPr algn="l" marL="0" indent="0" lvl="0">
              <a:lnSpc>
                <a:spcPts val="8400"/>
              </a:lnSpc>
            </a:pPr>
            <a:r>
              <a:rPr lang="en-US" sz="8000" spc="784">
                <a:solidFill>
                  <a:srgbClr val="231F20"/>
                </a:solidFill>
                <a:latin typeface="Oswald"/>
                <a:ea typeface="Oswald"/>
                <a:cs typeface="Oswald"/>
                <a:sym typeface="Oswald"/>
              </a:rPr>
              <a:t>COUNTRIES</a:t>
            </a:r>
          </a:p>
        </p:txBody>
      </p:sp>
      <p:sp>
        <p:nvSpPr>
          <p:cNvPr name="TextBox 6" id="6"/>
          <p:cNvSpPr txBox="true"/>
          <p:nvPr/>
        </p:nvSpPr>
        <p:spPr>
          <a:xfrm rot="0">
            <a:off x="9144000" y="2559939"/>
            <a:ext cx="8115300" cy="6698361"/>
          </a:xfrm>
          <a:prstGeom prst="rect">
            <a:avLst/>
          </a:prstGeom>
        </p:spPr>
        <p:txBody>
          <a:bodyPr anchor="t" rtlCol="false" tIns="0" lIns="0" bIns="0" rIns="0">
            <a:spAutoFit/>
          </a:bodyPr>
          <a:lstStyle/>
          <a:p>
            <a:pPr algn="l">
              <a:lnSpc>
                <a:spcPts val="3311"/>
              </a:lnSpc>
            </a:pPr>
            <a:r>
              <a:rPr lang="en-US" sz="2399" spc="235">
                <a:solidFill>
                  <a:srgbClr val="231F20"/>
                </a:solidFill>
                <a:latin typeface="Oswald"/>
                <a:ea typeface="Oswald"/>
                <a:cs typeface="Oswald"/>
                <a:sym typeface="Oswald"/>
              </a:rPr>
              <a:t>Now that we know where restaurants are located, where people are engaged, and where customers are satisfied the pieces begin to align. </a:t>
            </a:r>
            <a:r>
              <a:rPr lang="en-US" sz="2399" spc="235">
                <a:solidFill>
                  <a:srgbClr val="231F20"/>
                </a:solidFill>
                <a:latin typeface="Oswald"/>
                <a:ea typeface="Oswald"/>
                <a:cs typeface="Oswald"/>
                <a:sym typeface="Oswald"/>
              </a:rPr>
              <a:t>It’s time to connect the dots and ask: </a:t>
            </a:r>
            <a:r>
              <a:rPr lang="en-US" sz="2399" spc="235" b="true">
                <a:solidFill>
                  <a:srgbClr val="231F20"/>
                </a:solidFill>
                <a:latin typeface="Oswald Bold"/>
                <a:ea typeface="Oswald Bold"/>
                <a:cs typeface="Oswald Bold"/>
                <a:sym typeface="Oswald Bold"/>
              </a:rPr>
              <a:t>Where should Zomato go next?</a:t>
            </a:r>
          </a:p>
          <a:p>
            <a:pPr algn="l">
              <a:lnSpc>
                <a:spcPts val="3311"/>
              </a:lnSpc>
            </a:pPr>
          </a:p>
          <a:p>
            <a:pPr algn="l" marL="518158" indent="-259079" lvl="1">
              <a:lnSpc>
                <a:spcPts val="3311"/>
              </a:lnSpc>
              <a:buFont typeface="Arial"/>
              <a:buChar char="•"/>
            </a:pPr>
            <a:r>
              <a:rPr lang="en-US" sz="2399" spc="235">
                <a:solidFill>
                  <a:srgbClr val="231F20"/>
                </a:solidFill>
                <a:latin typeface="Oswald"/>
                <a:ea typeface="Oswald"/>
                <a:cs typeface="Oswald"/>
                <a:sym typeface="Oswald"/>
              </a:rPr>
              <a:t> The answer lies in strategic segmentation backed by data, not guesswork.</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To identify the most promising countries for expansion, a multi-dimensional segmentation approach was used combining </a:t>
            </a:r>
            <a:r>
              <a:rPr lang="en-US" b="true" sz="2399" spc="235">
                <a:solidFill>
                  <a:srgbClr val="231F20"/>
                </a:solidFill>
                <a:latin typeface="Oswald Bold"/>
                <a:ea typeface="Oswald Bold"/>
                <a:cs typeface="Oswald Bold"/>
                <a:sym typeface="Oswald Bold"/>
              </a:rPr>
              <a:t>restaurant count, engagement (votes), and customer satisfaction (ratings)</a:t>
            </a:r>
            <a:r>
              <a:rPr lang="en-US" sz="2399" spc="235">
                <a:solidFill>
                  <a:srgbClr val="231F20"/>
                </a:solidFill>
                <a:latin typeface="Oswald"/>
                <a:ea typeface="Oswald"/>
                <a:cs typeface="Oswald"/>
                <a:sym typeface="Oswald"/>
              </a:rPr>
              <a:t>.</a:t>
            </a:r>
          </a:p>
          <a:p>
            <a:pPr algn="l" marL="518158" indent="-259079" lvl="1">
              <a:lnSpc>
                <a:spcPts val="3311"/>
              </a:lnSpc>
              <a:buFont typeface="Arial"/>
              <a:buChar char="•"/>
            </a:pPr>
            <a:r>
              <a:rPr lang="en-US" sz="2399" spc="235">
                <a:solidFill>
                  <a:srgbClr val="231F20"/>
                </a:solidFill>
                <a:latin typeface="Oswald"/>
                <a:ea typeface="Oswald"/>
                <a:cs typeface="Oswald"/>
                <a:sym typeface="Oswald"/>
              </a:rPr>
              <a:t>A liberal threshold strategy was applied.</a:t>
            </a:r>
          </a:p>
          <a:p>
            <a:pPr algn="l" marL="518158" indent="-259079" lvl="1">
              <a:lnSpc>
                <a:spcPts val="3311"/>
              </a:lnSpc>
              <a:buFont typeface="Arial"/>
              <a:buChar char="•"/>
            </a:pPr>
            <a:r>
              <a:rPr lang="en-US" b="true" sz="2399" spc="235" u="none">
                <a:solidFill>
                  <a:srgbClr val="231F20"/>
                </a:solidFill>
                <a:latin typeface="Oswald Bold"/>
                <a:ea typeface="Oswald Bold"/>
                <a:cs typeface="Oswald Bold"/>
                <a:sym typeface="Oswald Bold"/>
              </a:rPr>
              <a:t>Indonesia, Philippines, UK, South Africa and UAE</a:t>
            </a:r>
            <a:r>
              <a:rPr lang="en-US" sz="2399" spc="235" u="none">
                <a:solidFill>
                  <a:srgbClr val="231F20"/>
                </a:solidFill>
                <a:latin typeface="Oswald"/>
                <a:ea typeface="Oswald"/>
                <a:cs typeface="Oswald"/>
                <a:sym typeface="Oswald"/>
              </a:rPr>
              <a:t> are the countries that demonstrate high satisfaction and engagement despite a low restaurant footfall.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4335568" y="-4008529"/>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385705"/>
            <a:ext cx="11301259" cy="4011947"/>
          </a:xfrm>
          <a:custGeom>
            <a:avLst/>
            <a:gdLst/>
            <a:ahLst/>
            <a:cxnLst/>
            <a:rect r="r" b="b" t="t" l="l"/>
            <a:pathLst>
              <a:path h="4011947" w="11301259">
                <a:moveTo>
                  <a:pt x="0" y="0"/>
                </a:moveTo>
                <a:lnTo>
                  <a:pt x="11301259" y="0"/>
                </a:lnTo>
                <a:lnTo>
                  <a:pt x="11301259" y="4011947"/>
                </a:lnTo>
                <a:lnTo>
                  <a:pt x="0" y="4011947"/>
                </a:lnTo>
                <a:lnTo>
                  <a:pt x="0" y="0"/>
                </a:lnTo>
                <a:close/>
              </a:path>
            </a:pathLst>
          </a:custGeom>
          <a:blipFill>
            <a:blip r:embed="rId4"/>
            <a:stretch>
              <a:fillRect l="0" t="0" r="0" b="0"/>
            </a:stretch>
          </a:blipFill>
        </p:spPr>
      </p:sp>
      <p:sp>
        <p:nvSpPr>
          <p:cNvPr name="TextBox 4" id="4"/>
          <p:cNvSpPr txBox="true"/>
          <p:nvPr/>
        </p:nvSpPr>
        <p:spPr>
          <a:xfrm rot="0">
            <a:off x="1028700" y="6926260"/>
            <a:ext cx="16230600" cy="2088261"/>
          </a:xfrm>
          <a:prstGeom prst="rect">
            <a:avLst/>
          </a:prstGeom>
        </p:spPr>
        <p:txBody>
          <a:bodyPr anchor="t" rtlCol="false" tIns="0" lIns="0" bIns="0" rIns="0">
            <a:spAutoFit/>
          </a:bodyPr>
          <a:lstStyle/>
          <a:p>
            <a:pPr algn="l" marL="518160" indent="-259080" lvl="1">
              <a:lnSpc>
                <a:spcPts val="3311"/>
              </a:lnSpc>
              <a:buFont typeface="Arial"/>
              <a:buChar char="•"/>
            </a:pPr>
            <a:r>
              <a:rPr lang="en-US" sz="2400" spc="235">
                <a:solidFill>
                  <a:srgbClr val="231F20"/>
                </a:solidFill>
                <a:latin typeface="Oswald"/>
                <a:ea typeface="Oswald"/>
                <a:cs typeface="Oswald"/>
                <a:sym typeface="Oswald"/>
              </a:rPr>
              <a:t>Having narrowed down the countries, we zoomed into the cities. What we discovered was powerful: a handful of cities with strong customer love but little competition. These are the hidden gems the data whispered to us.</a:t>
            </a:r>
          </a:p>
          <a:p>
            <a:pPr algn="l" marL="518160" indent="-259080" lvl="1">
              <a:lnSpc>
                <a:spcPts val="3311"/>
              </a:lnSpc>
              <a:buFont typeface="Arial"/>
              <a:buChar char="•"/>
            </a:pPr>
            <a:r>
              <a:rPr lang="en-US" sz="2400" spc="235">
                <a:solidFill>
                  <a:srgbClr val="231F20"/>
                </a:solidFill>
                <a:latin typeface="Oswald"/>
                <a:ea typeface="Oswald"/>
                <a:cs typeface="Oswald"/>
                <a:sym typeface="Oswald"/>
              </a:rPr>
              <a:t>The final shortlisted cities included </a:t>
            </a:r>
            <a:r>
              <a:rPr lang="en-US" b="true" sz="2400" spc="235">
                <a:solidFill>
                  <a:srgbClr val="231F20"/>
                </a:solidFill>
                <a:latin typeface="Oswald Bold"/>
                <a:ea typeface="Oswald Bold"/>
                <a:cs typeface="Oswald Bold"/>
                <a:sym typeface="Oswald Bold"/>
              </a:rPr>
              <a:t>Tangerang, Pasig City, Pasay City, Makati City, Taguig City, San Juan City, Mandaluyong City, Randburg, Johannesburg, Sandton, Inner City, Dubai, Manchester, Edinburgh, and Birmingham</a:t>
            </a:r>
            <a:r>
              <a:rPr lang="en-US" sz="2400" spc="235">
                <a:solidFill>
                  <a:srgbClr val="231F20"/>
                </a:solidFill>
                <a:latin typeface="Oswald"/>
                <a:ea typeface="Oswald"/>
                <a:cs typeface="Oswald"/>
                <a:sym typeface="Oswald"/>
              </a:rPr>
              <a:t> offering the right mix of engagement and opportunity.</a:t>
            </a:r>
          </a:p>
        </p:txBody>
      </p:sp>
      <p:sp>
        <p:nvSpPr>
          <p:cNvPr name="TextBox 5" id="5"/>
          <p:cNvSpPr txBox="true"/>
          <p:nvPr/>
        </p:nvSpPr>
        <p:spPr>
          <a:xfrm rot="0">
            <a:off x="12329959" y="2890291"/>
            <a:ext cx="4929341" cy="2507361"/>
          </a:xfrm>
          <a:prstGeom prst="rect">
            <a:avLst/>
          </a:prstGeom>
        </p:spPr>
        <p:txBody>
          <a:bodyPr anchor="t" rtlCol="false" tIns="0" lIns="0" bIns="0" rIns="0">
            <a:spAutoFit/>
          </a:bodyPr>
          <a:lstStyle/>
          <a:p>
            <a:pPr algn="l" marL="518160" indent="-259080" lvl="1">
              <a:lnSpc>
                <a:spcPts val="3311"/>
              </a:lnSpc>
              <a:buFont typeface="Arial"/>
              <a:buChar char="•"/>
            </a:pPr>
            <a:r>
              <a:rPr lang="en-US" sz="2400" spc="235">
                <a:solidFill>
                  <a:srgbClr val="231F20"/>
                </a:solidFill>
                <a:latin typeface="Oswald"/>
                <a:ea typeface="Oswald"/>
                <a:cs typeface="Oswald"/>
                <a:sym typeface="Oswald"/>
              </a:rPr>
              <a:t>Countries were scored on the basis of restaurant count, votes and rating. </a:t>
            </a:r>
          </a:p>
          <a:p>
            <a:pPr algn="l" marL="518160" indent="-259080" lvl="1">
              <a:lnSpc>
                <a:spcPts val="3311"/>
              </a:lnSpc>
              <a:buFont typeface="Arial"/>
              <a:buChar char="•"/>
            </a:pPr>
            <a:r>
              <a:rPr lang="en-US" sz="2400" spc="235">
                <a:solidFill>
                  <a:srgbClr val="231F20"/>
                </a:solidFill>
                <a:latin typeface="Oswald"/>
                <a:ea typeface="Oswald"/>
                <a:cs typeface="Oswald"/>
                <a:sym typeface="Oswald"/>
              </a:rPr>
              <a:t>Only restaurants with votes&gt;100 are considered for ranking.</a:t>
            </a:r>
          </a:p>
        </p:txBody>
      </p:sp>
      <p:sp>
        <p:nvSpPr>
          <p:cNvPr name="TextBox 6" id="6"/>
          <p:cNvSpPr txBox="true"/>
          <p:nvPr/>
        </p:nvSpPr>
        <p:spPr>
          <a:xfrm rot="0">
            <a:off x="1028700" y="6192992"/>
            <a:ext cx="4929341"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POTENTIAL CITIES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98590" y="-777795"/>
            <a:ext cx="11842590" cy="11842590"/>
          </a:xfrm>
          <a:custGeom>
            <a:avLst/>
            <a:gdLst/>
            <a:ahLst/>
            <a:cxnLst/>
            <a:rect r="r" b="b" t="t" l="l"/>
            <a:pathLst>
              <a:path h="11842590" w="11842590">
                <a:moveTo>
                  <a:pt x="0" y="0"/>
                </a:moveTo>
                <a:lnTo>
                  <a:pt x="11842590" y="0"/>
                </a:lnTo>
                <a:lnTo>
                  <a:pt x="11842590" y="11842590"/>
                </a:lnTo>
                <a:lnTo>
                  <a:pt x="0" y="11842590"/>
                </a:lnTo>
                <a:lnTo>
                  <a:pt x="0" y="0"/>
                </a:lnTo>
                <a:close/>
              </a:path>
            </a:pathLst>
          </a:custGeom>
          <a:blipFill>
            <a:blip r:embed="rId2"/>
            <a:stretch>
              <a:fillRect l="0" t="0" r="0" b="0"/>
            </a:stretch>
          </a:blipFill>
        </p:spPr>
      </p:sp>
      <p:sp>
        <p:nvSpPr>
          <p:cNvPr name="Freeform 3" id="3"/>
          <p:cNvSpPr/>
          <p:nvPr/>
        </p:nvSpPr>
        <p:spPr>
          <a:xfrm flipH="false" flipV="false" rot="0">
            <a:off x="1028700" y="6443643"/>
            <a:ext cx="7867476" cy="2814657"/>
          </a:xfrm>
          <a:custGeom>
            <a:avLst/>
            <a:gdLst/>
            <a:ahLst/>
            <a:cxnLst/>
            <a:rect r="r" b="b" t="t" l="l"/>
            <a:pathLst>
              <a:path h="2814657" w="7867476">
                <a:moveTo>
                  <a:pt x="0" y="0"/>
                </a:moveTo>
                <a:lnTo>
                  <a:pt x="7867476" y="0"/>
                </a:lnTo>
                <a:lnTo>
                  <a:pt x="7867476" y="2814657"/>
                </a:lnTo>
                <a:lnTo>
                  <a:pt x="0" y="2814657"/>
                </a:lnTo>
                <a:lnTo>
                  <a:pt x="0" y="0"/>
                </a:lnTo>
                <a:close/>
              </a:path>
            </a:pathLst>
          </a:custGeom>
          <a:blipFill>
            <a:blip r:embed="rId3"/>
            <a:stretch>
              <a:fillRect l="0" t="0" r="0" b="0"/>
            </a:stretch>
          </a:blipFill>
          <a:ln w="9525" cap="sq">
            <a:solidFill>
              <a:srgbClr val="FFFFFF"/>
            </a:solidFill>
            <a:prstDash val="solid"/>
            <a:miter/>
          </a:ln>
        </p:spPr>
      </p:sp>
      <p:sp>
        <p:nvSpPr>
          <p:cNvPr name="Freeform 4" id="4"/>
          <p:cNvSpPr/>
          <p:nvPr/>
        </p:nvSpPr>
        <p:spPr>
          <a:xfrm flipH="false" flipV="false" rot="0">
            <a:off x="14462714" y="2187512"/>
            <a:ext cx="2796586" cy="4114800"/>
          </a:xfrm>
          <a:custGeom>
            <a:avLst/>
            <a:gdLst/>
            <a:ahLst/>
            <a:cxnLst/>
            <a:rect r="r" b="b" t="t" l="l"/>
            <a:pathLst>
              <a:path h="4114800" w="2796586">
                <a:moveTo>
                  <a:pt x="0" y="0"/>
                </a:moveTo>
                <a:lnTo>
                  <a:pt x="2796586" y="0"/>
                </a:lnTo>
                <a:lnTo>
                  <a:pt x="2796586" y="4114800"/>
                </a:lnTo>
                <a:lnTo>
                  <a:pt x="0" y="4114800"/>
                </a:lnTo>
                <a:lnTo>
                  <a:pt x="0" y="0"/>
                </a:lnTo>
                <a:close/>
              </a:path>
            </a:pathLst>
          </a:custGeom>
          <a:blipFill>
            <a:blip r:embed="rId4"/>
            <a:stretch>
              <a:fillRect l="0" t="0" r="0" b="0"/>
            </a:stretch>
          </a:blipFill>
          <a:ln w="9525" cap="sq">
            <a:solidFill>
              <a:srgbClr val="000000"/>
            </a:solidFill>
            <a:prstDash val="solid"/>
            <a:miter/>
          </a:ln>
        </p:spPr>
      </p:sp>
      <p:sp>
        <p:nvSpPr>
          <p:cNvPr name="TextBox 5" id="5"/>
          <p:cNvSpPr txBox="true"/>
          <p:nvPr/>
        </p:nvSpPr>
        <p:spPr>
          <a:xfrm rot="0">
            <a:off x="1028700" y="2226247"/>
            <a:ext cx="7867476" cy="1475740"/>
          </a:xfrm>
          <a:prstGeom prst="rect">
            <a:avLst/>
          </a:prstGeom>
        </p:spPr>
        <p:txBody>
          <a:bodyPr anchor="t" rtlCol="false" tIns="0" lIns="0" bIns="0" rIns="0">
            <a:spAutoFit/>
          </a:bodyPr>
          <a:lstStyle/>
          <a:p>
            <a:pPr algn="l">
              <a:lnSpc>
                <a:spcPts val="2990"/>
              </a:lnSpc>
            </a:pPr>
            <a:r>
              <a:rPr lang="en-US" sz="2300">
                <a:solidFill>
                  <a:srgbClr val="FFFBFB"/>
                </a:solidFill>
                <a:latin typeface="Oswald"/>
                <a:ea typeface="Oswald"/>
                <a:cs typeface="Oswald"/>
                <a:sym typeface="Oswald"/>
              </a:rPr>
              <a:t>The next question was what do customers actually love eating? </a:t>
            </a:r>
            <a:r>
              <a:rPr lang="en-US" sz="2300">
                <a:solidFill>
                  <a:srgbClr val="FFFBFB"/>
                </a:solidFill>
                <a:latin typeface="Oswald"/>
                <a:ea typeface="Oswald"/>
                <a:cs typeface="Oswald"/>
                <a:sym typeface="Oswald"/>
              </a:rPr>
              <a:t>The data spoke again showing that customers reward moderate variety and top-rated cuisines. In fact, offering just the right number of options can make or break a dining experience.</a:t>
            </a:r>
          </a:p>
        </p:txBody>
      </p:sp>
      <p:sp>
        <p:nvSpPr>
          <p:cNvPr name="TextBox 6" id="6"/>
          <p:cNvSpPr txBox="true"/>
          <p:nvPr/>
        </p:nvSpPr>
        <p:spPr>
          <a:xfrm rot="0">
            <a:off x="1024329" y="895350"/>
            <a:ext cx="7871848" cy="1349947"/>
          </a:xfrm>
          <a:prstGeom prst="rect">
            <a:avLst/>
          </a:prstGeom>
        </p:spPr>
        <p:txBody>
          <a:bodyPr anchor="t" rtlCol="false" tIns="0" lIns="0" bIns="0" rIns="0">
            <a:spAutoFit/>
          </a:bodyPr>
          <a:lstStyle/>
          <a:p>
            <a:pPr algn="l">
              <a:lnSpc>
                <a:spcPts val="11082"/>
              </a:lnSpc>
            </a:pPr>
            <a:r>
              <a:rPr lang="en-US" sz="8030" spc="786">
                <a:solidFill>
                  <a:srgbClr val="FFFFFF"/>
                </a:solidFill>
                <a:latin typeface="Oswald"/>
                <a:ea typeface="Oswald"/>
                <a:cs typeface="Oswald"/>
                <a:sym typeface="Oswald"/>
              </a:rPr>
              <a:t>CUISINE</a:t>
            </a:r>
          </a:p>
        </p:txBody>
      </p:sp>
      <p:sp>
        <p:nvSpPr>
          <p:cNvPr name="TextBox 7" id="7"/>
          <p:cNvSpPr txBox="true"/>
          <p:nvPr/>
        </p:nvSpPr>
        <p:spPr>
          <a:xfrm rot="0">
            <a:off x="1033071" y="3953945"/>
            <a:ext cx="8110929" cy="2218690"/>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FFFFFF"/>
                </a:solidFill>
                <a:latin typeface="Oswald"/>
                <a:ea typeface="Oswald"/>
                <a:cs typeface="Oswald"/>
                <a:sym typeface="Oswald"/>
              </a:rPr>
              <a:t>The number of cuisines offered seem to play a key role here. They tend to form a positive correlation. Cuisine count of 6 seems to be the best rated.</a:t>
            </a:r>
            <a:r>
              <a:rPr lang="en-US" sz="2300">
                <a:solidFill>
                  <a:srgbClr val="FFFFFF"/>
                </a:solidFill>
                <a:latin typeface="Oswald"/>
                <a:ea typeface="Oswald"/>
                <a:cs typeface="Oswald"/>
                <a:sym typeface="Oswald"/>
              </a:rPr>
              <a:t> </a:t>
            </a:r>
          </a:p>
          <a:p>
            <a:pPr algn="l" marL="496571" indent="-248285" lvl="1">
              <a:lnSpc>
                <a:spcPts val="2990"/>
              </a:lnSpc>
              <a:buFont typeface="Arial"/>
              <a:buChar char="•"/>
            </a:pPr>
            <a:r>
              <a:rPr lang="en-US" sz="2300">
                <a:solidFill>
                  <a:srgbClr val="FFFFFF"/>
                </a:solidFill>
                <a:latin typeface="Oswald"/>
                <a:ea typeface="Oswald"/>
                <a:cs typeface="Oswald"/>
                <a:sym typeface="Oswald"/>
              </a:rPr>
              <a:t>Restaurants that offered 4 to 6 cuisines had the highest average ratings, suggesting that a moderate variety appeals to customers more than overly focused or overly broad menus.</a:t>
            </a:r>
          </a:p>
        </p:txBody>
      </p:sp>
      <p:sp>
        <p:nvSpPr>
          <p:cNvPr name="TextBox 8" id="8"/>
          <p:cNvSpPr txBox="true"/>
          <p:nvPr/>
        </p:nvSpPr>
        <p:spPr>
          <a:xfrm rot="0">
            <a:off x="9391824" y="2226247"/>
            <a:ext cx="4167709" cy="40760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In the five shortlisted countries, while top-rated cuisines remained consistent, restaurants offering more than four cuisines were relatively rare, indicating an opportunity to fill that gap.</a:t>
            </a:r>
          </a:p>
          <a:p>
            <a:pPr algn="l" marL="496571" indent="-248285" lvl="1">
              <a:lnSpc>
                <a:spcPts val="2990"/>
              </a:lnSpc>
              <a:buFont typeface="Arial"/>
              <a:buChar char="•"/>
            </a:pPr>
            <a:r>
              <a:rPr lang="en-US" sz="2300">
                <a:solidFill>
                  <a:srgbClr val="000000"/>
                </a:solidFill>
                <a:latin typeface="Oswald"/>
                <a:ea typeface="Oswald"/>
                <a:cs typeface="Oswald"/>
                <a:sym typeface="Oswald"/>
              </a:rPr>
              <a:t>A mix of globally loved cuisines and region-specific favorites appears to create the most favorable perception among diners.</a:t>
            </a:r>
          </a:p>
        </p:txBody>
      </p:sp>
      <p:sp>
        <p:nvSpPr>
          <p:cNvPr name="TextBox 9" id="9"/>
          <p:cNvSpPr txBox="true"/>
          <p:nvPr/>
        </p:nvSpPr>
        <p:spPr>
          <a:xfrm rot="0">
            <a:off x="9391824" y="6668135"/>
            <a:ext cx="7867476" cy="2590165"/>
          </a:xfrm>
          <a:prstGeom prst="rect">
            <a:avLst/>
          </a:prstGeom>
        </p:spPr>
        <p:txBody>
          <a:bodyPr anchor="t" rtlCol="false" tIns="0" lIns="0" bIns="0" rIns="0">
            <a:spAutoFit/>
          </a:bodyPr>
          <a:lstStyle/>
          <a:p>
            <a:pPr algn="l" marL="496571" indent="-248285" lvl="1">
              <a:lnSpc>
                <a:spcPts val="2990"/>
              </a:lnSpc>
              <a:buFont typeface="Arial"/>
              <a:buChar char="•"/>
            </a:pPr>
            <a:r>
              <a:rPr lang="en-US" sz="2300">
                <a:solidFill>
                  <a:srgbClr val="000000"/>
                </a:solidFill>
                <a:latin typeface="Oswald"/>
                <a:ea typeface="Oswald"/>
                <a:cs typeface="Oswald"/>
                <a:sym typeface="Oswald"/>
              </a:rPr>
              <a:t>Design menus with 4–6 curated cuisines to balance diversity and focus, maximizing customer satisfaction without overwhelming the kitchen or diners.</a:t>
            </a:r>
          </a:p>
          <a:p>
            <a:pPr algn="l" marL="496571" indent="-248285" lvl="1">
              <a:lnSpc>
                <a:spcPts val="2990"/>
              </a:lnSpc>
              <a:buFont typeface="Arial"/>
              <a:buChar char="•"/>
            </a:pPr>
            <a:r>
              <a:rPr lang="en-US" sz="2300">
                <a:solidFill>
                  <a:srgbClr val="000000"/>
                </a:solidFill>
                <a:latin typeface="Oswald"/>
                <a:ea typeface="Oswald"/>
                <a:cs typeface="Oswald"/>
                <a:sym typeface="Oswald"/>
              </a:rPr>
              <a:t>Avoid excessive menu diversification especially offering more than 6 cuisines, unless it's part of a large-format or buffet-style concept.</a:t>
            </a:r>
          </a:p>
          <a:p>
            <a:pPr algn="l" marL="496571" indent="-248285" lvl="1">
              <a:lnSpc>
                <a:spcPts val="2990"/>
              </a:lnSpc>
              <a:buFont typeface="Arial"/>
              <a:buChar char="•"/>
            </a:pPr>
            <a:r>
              <a:rPr lang="en-US" sz="2300">
                <a:solidFill>
                  <a:srgbClr val="000000"/>
                </a:solidFill>
                <a:latin typeface="Oswald"/>
                <a:ea typeface="Oswald"/>
                <a:cs typeface="Oswald"/>
                <a:sym typeface="Oswald"/>
              </a:rPr>
              <a:t>Introduce underrepresented but highly rated cuisines in new markets, which can become a competitive differentiator.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DAGnygAVSWs</dc:identifier>
  <dcterms:modified xsi:type="dcterms:W3CDTF">2011-08-01T06:04:30Z</dcterms:modified>
  <cp:revision>1</cp:revision>
  <dc:title>Zomato Restaurants Analysis - Lukose Jacob</dc:title>
</cp:coreProperties>
</file>